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75" r:id="rId4"/>
    <p:sldId id="257" r:id="rId5"/>
    <p:sldId id="274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2" r:id="rId17"/>
    <p:sldId id="273" r:id="rId18"/>
    <p:sldId id="270" r:id="rId19"/>
    <p:sldId id="27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A653-2893-4F0C-A47F-D058994DE0C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37BD-E776-4662-8281-04D416FD40A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A653-2893-4F0C-A47F-D058994DE0C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37BD-E776-4662-8281-04D416FD4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A653-2893-4F0C-A47F-D058994DE0C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37BD-E776-4662-8281-04D416FD4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A653-2893-4F0C-A47F-D058994DE0C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37BD-E776-4662-8281-04D416FD4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A653-2893-4F0C-A47F-D058994DE0C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68637BD-E776-4662-8281-04D416FD40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A653-2893-4F0C-A47F-D058994DE0C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37BD-E776-4662-8281-04D416FD4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A653-2893-4F0C-A47F-D058994DE0C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37BD-E776-4662-8281-04D416FD4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A653-2893-4F0C-A47F-D058994DE0C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37BD-E776-4662-8281-04D416FD4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A653-2893-4F0C-A47F-D058994DE0C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37BD-E776-4662-8281-04D416FD4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A653-2893-4F0C-A47F-D058994DE0C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37BD-E776-4662-8281-04D416FD4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3A653-2893-4F0C-A47F-D058994DE0C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637BD-E776-4662-8281-04D416FD4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03A653-2893-4F0C-A47F-D058994DE0C6}" type="datetimeFigureOut">
              <a:rPr lang="ru-RU" smtClean="0"/>
              <a:t>12.01.2022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68637BD-E776-4662-8281-04D416FD40A8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0"/>
            <a:ext cx="7990656" cy="64087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1200" b="0" dirty="0">
                <a:solidFill>
                  <a:schemeClr val="bg1"/>
                </a:solidFill>
                <a:effectLst/>
                <a:latin typeface="+mn-lt"/>
              </a:rPr>
              <a:t>Муниципальное казенное дошкольное образовательное учреждение</a:t>
            </a:r>
            <a:br>
              <a:rPr lang="ru-RU" sz="12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200" b="0" dirty="0">
                <a:solidFill>
                  <a:schemeClr val="bg1"/>
                </a:solidFill>
                <a:effectLst/>
                <a:latin typeface="+mn-lt"/>
              </a:rPr>
              <a:t>«</a:t>
            </a:r>
            <a:r>
              <a:rPr lang="ru-RU" sz="1200" b="0" dirty="0" err="1">
                <a:solidFill>
                  <a:schemeClr val="bg1"/>
                </a:solidFill>
                <a:effectLst/>
                <a:latin typeface="+mn-lt"/>
              </a:rPr>
              <a:t>Военногородской</a:t>
            </a:r>
            <a:r>
              <a:rPr lang="ru-RU" sz="1200" b="0" dirty="0">
                <a:solidFill>
                  <a:schemeClr val="bg1"/>
                </a:solidFill>
                <a:effectLst/>
                <a:latin typeface="+mn-lt"/>
              </a:rPr>
              <a:t>  детский сад  общеразвивающего вида»</a:t>
            </a:r>
            <a:br>
              <a:rPr lang="ru-RU" sz="12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12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12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12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12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12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12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12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12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180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18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800" dirty="0">
                <a:solidFill>
                  <a:schemeClr val="bg1"/>
                </a:solidFill>
                <a:latin typeface="+mn-lt"/>
              </a:rPr>
              <a:t>Краеведение </a:t>
            </a:r>
            <a:br>
              <a:rPr lang="ru-RU" sz="2800" dirty="0">
                <a:solidFill>
                  <a:schemeClr val="bg1"/>
                </a:solidFill>
                <a:latin typeface="+mn-lt"/>
              </a:rPr>
            </a:br>
            <a:r>
              <a:rPr lang="ru-RU" sz="2800" dirty="0">
                <a:solidFill>
                  <a:schemeClr val="bg1"/>
                </a:solidFill>
                <a:latin typeface="+mn-lt"/>
              </a:rPr>
              <a:t>Тема «Тульский кремль»</a:t>
            </a:r>
            <a:br>
              <a:rPr lang="ru-RU" sz="2800" dirty="0">
                <a:solidFill>
                  <a:schemeClr val="bg1"/>
                </a:solidFill>
                <a:latin typeface="+mn-lt"/>
              </a:rPr>
            </a:br>
            <a:br>
              <a:rPr lang="ru-RU" sz="2800" dirty="0">
                <a:solidFill>
                  <a:schemeClr val="bg1"/>
                </a:solidFill>
                <a:latin typeface="+mn-lt"/>
              </a:rPr>
            </a:br>
            <a:r>
              <a:rPr lang="ru-RU" sz="1400" b="0" dirty="0">
                <a:solidFill>
                  <a:schemeClr val="bg1"/>
                </a:solidFill>
                <a:effectLst/>
                <a:latin typeface="+mn-lt"/>
              </a:rPr>
              <a:t>подготовила </a:t>
            </a:r>
            <a:br>
              <a:rPr lang="ru-RU" sz="1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0" dirty="0">
                <a:solidFill>
                  <a:schemeClr val="bg1"/>
                </a:solidFill>
                <a:effectLst/>
                <a:latin typeface="+mn-lt"/>
              </a:rPr>
              <a:t>руководитель кружка</a:t>
            </a:r>
            <a:br>
              <a:rPr lang="ru-RU" sz="1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0" dirty="0">
                <a:solidFill>
                  <a:schemeClr val="bg1"/>
                </a:solidFill>
                <a:effectLst/>
                <a:latin typeface="+mn-lt"/>
              </a:rPr>
              <a:t>учитель-логопед</a:t>
            </a:r>
            <a:br>
              <a:rPr lang="ru-RU" sz="1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400" b="0" dirty="0">
                <a:solidFill>
                  <a:schemeClr val="bg1"/>
                </a:solidFill>
                <a:effectLst/>
                <a:latin typeface="+mn-lt"/>
              </a:rPr>
              <a:t>Бородина Елена Анатольевна</a:t>
            </a:r>
            <a:br>
              <a:rPr lang="ru-RU" sz="1400" b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1400" b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1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300" b="0" dirty="0">
                <a:solidFill>
                  <a:schemeClr val="bg1"/>
                </a:solidFill>
                <a:effectLst/>
                <a:latin typeface="+mn-lt"/>
              </a:rPr>
              <a:t>п. Восточный,</a:t>
            </a:r>
            <a:br>
              <a:rPr lang="ru-RU" sz="13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1300" b="0" dirty="0">
                <a:solidFill>
                  <a:schemeClr val="bg1"/>
                </a:solidFill>
                <a:effectLst/>
                <a:latin typeface="+mn-lt"/>
              </a:rPr>
              <a:t>2021-2022уч.г.</a:t>
            </a:r>
            <a:br>
              <a:rPr lang="ru-RU" sz="1400" b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1400" b="0" dirty="0">
                <a:solidFill>
                  <a:schemeClr val="bg1"/>
                </a:solidFill>
                <a:effectLst/>
                <a:latin typeface="+mn-lt"/>
              </a:rPr>
            </a:br>
            <a:br>
              <a:rPr lang="ru-RU" sz="2800" dirty="0">
                <a:solidFill>
                  <a:schemeClr val="bg1"/>
                </a:solidFill>
                <a:latin typeface="+mn-lt"/>
              </a:rPr>
            </a:br>
            <a:endParaRPr lang="ru-RU" sz="2800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>
    <p:cut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995120" cy="652934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effectLst/>
                <a:latin typeface="+mn-lt"/>
              </a:rPr>
              <a:t>Ивановская башня</a:t>
            </a:r>
          </a:p>
        </p:txBody>
      </p:sp>
      <p:pic>
        <p:nvPicPr>
          <p:cNvPr id="6146" name="Picture 2" descr="C:\Users\настя\Desktop\работа\НОД ТУЛЬСКИЙ КРЕМЛЬ\Тула,_Кремль._Ивановская_(Тайницкая)_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20688"/>
            <a:ext cx="9144000" cy="623731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настя\Desktop\работа\НОД ТУЛЬСКИЙ КРЕМЛЬ\башня на погреб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429400" cy="810344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  <a:effectLst/>
                <a:latin typeface="+mn-lt"/>
              </a:rPr>
              <a:t>Башня на погребу</a:t>
            </a:r>
          </a:p>
        </p:txBody>
      </p:sp>
    </p:spTree>
  </p:cSld>
  <p:clrMapOvr>
    <a:masterClrMapping/>
  </p:clrMapOvr>
  <p:transition>
    <p:blinds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стя\Desktop\работа\НОД ТУЛЬСКИЙ КРЕМЛЬ\башня водяных воро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88640"/>
            <a:ext cx="6840760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/>
                <a:latin typeface="+mn-lt"/>
              </a:rPr>
              <a:t>Башня водяных ворот</a:t>
            </a:r>
          </a:p>
        </p:txBody>
      </p:sp>
    </p:spTree>
  </p:cSld>
  <p:clrMapOvr>
    <a:masterClrMapping/>
  </p:clrMapOvr>
  <p:transition>
    <p:wipe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4125686" cy="5688632"/>
          </a:xfrm>
          <a:solidFill>
            <a:srgbClr val="0070C0"/>
          </a:solidFill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/>
                <a:latin typeface="+mn-lt"/>
              </a:rPr>
              <a:t>Наугольная башня</a:t>
            </a:r>
          </a:p>
        </p:txBody>
      </p:sp>
      <p:pic>
        <p:nvPicPr>
          <p:cNvPr id="10242" name="Picture 2" descr="C:\Users\настя\Desktop\работа\НОД ТУЛЬСКИЙ КРЕМЛЬ\наугольная 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5686" y="0"/>
            <a:ext cx="5018313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47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effectLst/>
                <a:latin typeface="+mn-lt"/>
              </a:rPr>
              <a:t>Башня </a:t>
            </a:r>
            <a:r>
              <a:rPr lang="ru-RU" dirty="0" err="1">
                <a:solidFill>
                  <a:srgbClr val="FF0000"/>
                </a:solidFill>
                <a:effectLst/>
                <a:latin typeface="+mn-lt"/>
              </a:rPr>
              <a:t>пятницких</a:t>
            </a:r>
            <a:r>
              <a:rPr lang="ru-RU" dirty="0">
                <a:solidFill>
                  <a:srgbClr val="FF0000"/>
                </a:solidFill>
                <a:effectLst/>
                <a:latin typeface="+mn-lt"/>
              </a:rPr>
              <a:t> ворот</a:t>
            </a:r>
          </a:p>
        </p:txBody>
      </p:sp>
      <p:pic>
        <p:nvPicPr>
          <p:cNvPr id="8194" name="Picture 2" descr="C:\Users\настя\Desktop\работа\НОД ТУЛЬСКИЙ КРЕМЛЬ\башня пятницких воро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1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05273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Круглые башни КРЕМЛЯ</a:t>
            </a:r>
            <a:endParaRPr lang="ru-RU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11266" name="Picture 2" descr="C:\Users\настя\Desktop\работа\НОД ТУЛЬСКИЙ КРЕМЛЬ\спасская 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3901440" cy="2599944"/>
          </a:xfrm>
          <a:prstGeom prst="rect">
            <a:avLst/>
          </a:prstGeom>
          <a:noFill/>
        </p:spPr>
      </p:pic>
      <p:pic>
        <p:nvPicPr>
          <p:cNvPr id="11267" name="Picture 3" descr="C:\Users\настя\Desktop\работа\НОД ТУЛЬСКИЙ КРЕМЛЬ\Тула,_Кремль._Ивановская_(Тайницкая)_башня.jpg"/>
          <p:cNvPicPr>
            <a:picLocks noChangeAspect="1" noChangeArrowheads="1"/>
          </p:cNvPicPr>
          <p:nvPr/>
        </p:nvPicPr>
        <p:blipFill>
          <a:blip r:embed="rId3" cstate="print"/>
          <a:srcRect r="9281" b="24401"/>
          <a:stretch>
            <a:fillRect/>
          </a:stretch>
        </p:blipFill>
        <p:spPr bwMode="auto">
          <a:xfrm>
            <a:off x="4427984" y="1279311"/>
            <a:ext cx="3456384" cy="2160240"/>
          </a:xfrm>
          <a:prstGeom prst="rect">
            <a:avLst/>
          </a:prstGeom>
          <a:noFill/>
        </p:spPr>
      </p:pic>
      <p:pic>
        <p:nvPicPr>
          <p:cNvPr id="11268" name="Picture 4" descr="C:\Users\настя\Desktop\работа\НОД ТУЛЬСКИЙ КРЕМЛЬ\наугольная башн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609096"/>
            <a:ext cx="2300896" cy="3144391"/>
          </a:xfrm>
          <a:prstGeom prst="rect">
            <a:avLst/>
          </a:prstGeom>
          <a:noFill/>
        </p:spPr>
      </p:pic>
      <p:pic>
        <p:nvPicPr>
          <p:cNvPr id="11269" name="Picture 5" descr="C:\Users\настя\Desktop\работа\НОД ТУЛЬСКИЙ КРЕМЛЬ\никитская башн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861048"/>
            <a:ext cx="2088232" cy="27871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901440" y="4581128"/>
            <a:ext cx="2398752" cy="12003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СПАССКАЯ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ИВАНОВСКАЯ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FF0000"/>
                </a:solidFill>
              </a:rPr>
              <a:t>НАУГОЛЬНАЯ</a:t>
            </a:r>
          </a:p>
          <a:p>
            <a:pPr marL="342900" indent="-342900"/>
            <a:r>
              <a:rPr lang="ru-RU" dirty="0">
                <a:solidFill>
                  <a:srgbClr val="FF0000"/>
                </a:solidFill>
              </a:rPr>
              <a:t>4.    НИКИТСКАЯ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256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+mn-lt"/>
              </a:rPr>
              <a:t>Прямоугольные башни Кремля</a:t>
            </a:r>
          </a:p>
        </p:txBody>
      </p:sp>
      <p:pic>
        <p:nvPicPr>
          <p:cNvPr id="15362" name="Picture 2" descr="C:\Users\настя\Desktop\работа\НОД ТУЛЬСКИЙ КРЕМЛЬ\Тула,_Кремль._Башня_Ивановских_воро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3168352" cy="23762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63888" y="1484784"/>
            <a:ext cx="2520281" cy="2031325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Башня ивановских ворот</a:t>
            </a:r>
          </a:p>
          <a:p>
            <a:r>
              <a:rPr lang="ru-RU" dirty="0">
                <a:solidFill>
                  <a:srgbClr val="FF0000"/>
                </a:solidFill>
              </a:rPr>
              <a:t>Башня водяных ворот</a:t>
            </a:r>
          </a:p>
          <a:p>
            <a:r>
              <a:rPr lang="ru-RU" dirty="0">
                <a:solidFill>
                  <a:srgbClr val="FF0000"/>
                </a:solidFill>
              </a:rPr>
              <a:t>Башня на погребу</a:t>
            </a:r>
          </a:p>
          <a:p>
            <a:r>
              <a:rPr lang="ru-RU" dirty="0">
                <a:solidFill>
                  <a:srgbClr val="FF0000"/>
                </a:solidFill>
              </a:rPr>
              <a:t>Пятницких ворот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5363" name="Picture 3" descr="C:\Users\настя\Desktop\работа\НОД ТУЛЬСКИЙ КРЕМЛЬ\башня водяных воро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18720" y="3690635"/>
            <a:ext cx="3768080" cy="2826060"/>
          </a:xfrm>
          <a:prstGeom prst="rect">
            <a:avLst/>
          </a:prstGeom>
          <a:noFill/>
        </p:spPr>
      </p:pic>
      <p:pic>
        <p:nvPicPr>
          <p:cNvPr id="15364" name="Picture 4" descr="C:\Users\настя\Desktop\работа\НОД ТУЛЬСКИЙ КРЕМЛЬ\башня на погреб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1185" y="1412776"/>
            <a:ext cx="2922815" cy="1948535"/>
          </a:xfrm>
          <a:prstGeom prst="rect">
            <a:avLst/>
          </a:prstGeom>
          <a:noFill/>
        </p:spPr>
      </p:pic>
      <p:pic>
        <p:nvPicPr>
          <p:cNvPr id="15365" name="Picture 5" descr="C:\Users\настя\Desktop\работа\НОД ТУЛЬСКИЙ КРЕМЛЬ\башня пятницких ворот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031151"/>
            <a:ext cx="3217540" cy="2145027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6200000">
            <a:off x="-1440668" y="2024844"/>
            <a:ext cx="6120680" cy="2736304"/>
          </a:xfrm>
          <a:solidFill>
            <a:srgbClr val="0070C0"/>
          </a:solidFill>
        </p:spPr>
        <p:txBody>
          <a:bodyPr vert="vert"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effectLst/>
                <a:latin typeface="+mn-lt"/>
              </a:rPr>
              <a:t>Башня Одоевских ворот</a:t>
            </a:r>
          </a:p>
        </p:txBody>
      </p:sp>
      <p:pic>
        <p:nvPicPr>
          <p:cNvPr id="16386" name="Picture 2" descr="C:\Users\настя\Desktop\работа\НОД ТУЛЬСКИЙ КРЕМЛЬ\ТУЛ КРЕМЛЬ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1" y="-13039"/>
            <a:ext cx="6012160" cy="6871039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  <a:solidFill>
            <a:srgbClr val="0070C0"/>
          </a:solidFill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+mn-lt"/>
              </a:rPr>
              <a:t>Успенский собор и колокольня</a:t>
            </a:r>
          </a:p>
        </p:txBody>
      </p:sp>
      <p:pic>
        <p:nvPicPr>
          <p:cNvPr id="13314" name="Picture 2" descr="C:\Users\настя\Desktop\работа\НОД ТУЛЬСКИЙ КРЕМЛЬ\успенский соб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8670"/>
            <a:ext cx="9144000" cy="60693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5699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latin typeface="+mn-lt"/>
              </a:rPr>
              <a:t>Богоявленский собор</a:t>
            </a:r>
          </a:p>
        </p:txBody>
      </p:sp>
      <p:pic>
        <p:nvPicPr>
          <p:cNvPr id="14338" name="Picture 2" descr="C:\Users\настя\Desktop\работа\НОД ТУЛЬСКИЙ КРЕМЛЬ\Богоявленских собор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756992"/>
            <a:ext cx="8640960" cy="610100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512D131B-9251-4E38-AB39-788F8F41E5BA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0070C0"/>
          </a:solidFill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Символика Тулы</a:t>
            </a:r>
          </a:p>
        </p:txBody>
      </p:sp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D67E69D8-AD01-49AD-84F9-AF68E624F15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72816"/>
            <a:ext cx="5148064" cy="3600400"/>
          </a:xfrm>
          <a:prstGeom prst="rect">
            <a:avLst/>
          </a:prstGeom>
        </p:spPr>
      </p:pic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A5DB4E15-A14B-445C-8513-0DB148F1E3A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20072" y="1772816"/>
            <a:ext cx="3672408" cy="36004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0BB60D-5E33-419C-B991-7FB10CBD2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89502591-D1A4-4E01-99F9-33198E1B83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74639"/>
            <a:ext cx="8435279" cy="630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0081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bg1"/>
                </a:solidFill>
                <a:effectLst/>
                <a:latin typeface="+mn-lt"/>
              </a:rPr>
              <a:t>Схема Тульского Кремля</a:t>
            </a:r>
          </a:p>
        </p:txBody>
      </p:sp>
      <p:pic>
        <p:nvPicPr>
          <p:cNvPr id="1026" name="Picture 2" descr="C:\Users\настя\Desktop\работа\НОД ТУЛЬСКИЙ КРЕМЛЬ\схема тульского кремля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1268760"/>
            <a:ext cx="9231741" cy="558924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018BB-A425-4F46-BD71-0F97FEE35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C:\Users\настя\Desktop\работа\НОД ТУЛЬСКИЙ КРЕМЛЬ\вид сверху тульский кремл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0" y="1916832"/>
            <a:ext cx="4355976" cy="3672408"/>
          </a:xfrm>
          <a:prstGeom prst="rect">
            <a:avLst/>
          </a:prstGeom>
          <a:noFill/>
        </p:spPr>
      </p:pic>
      <p:pic>
        <p:nvPicPr>
          <p:cNvPr id="5" name="Объект 4">
            <a:extLst>
              <a:ext uri="{FF2B5EF4-FFF2-40B4-BE49-F238E27FC236}">
                <a16:creationId xmlns:a16="http://schemas.microsoft.com/office/drawing/2014/main" id="{9D16148F-BDC6-4179-B015-522B994523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0" y="1916832"/>
            <a:ext cx="4355976" cy="3744416"/>
          </a:xfrm>
          <a:prstGeom prst="rect">
            <a:avLst/>
          </a:prstGeom>
        </p:spPr>
      </p:pic>
    </p:spTree>
  </p:cSld>
  <p:clrMapOvr>
    <a:masterClrMapping/>
  </p:clrMapOvr>
  <p:transition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764381"/>
          </a:xfrm>
          <a:solidFill>
            <a:srgbClr val="0070C0"/>
          </a:solidFill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  <a:effectLst/>
                <a:latin typeface="+mn-lt"/>
              </a:rPr>
              <a:t>Спасская башня</a:t>
            </a:r>
          </a:p>
        </p:txBody>
      </p:sp>
      <p:pic>
        <p:nvPicPr>
          <p:cNvPr id="2050" name="Picture 2" descr="C:\Users\настя\Desktop\работа\НОД ТУЛЬСКИЙ КРЕМЛЬ\спасская 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764381"/>
            <a:ext cx="9144000" cy="609361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1"/>
            <a:ext cx="7571184" cy="76197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0000"/>
                </a:solidFill>
                <a:effectLst/>
                <a:latin typeface="+mn-lt"/>
              </a:rPr>
              <a:t>Башня Одоевских ворот</a:t>
            </a:r>
          </a:p>
        </p:txBody>
      </p:sp>
      <p:pic>
        <p:nvPicPr>
          <p:cNvPr id="3074" name="Picture 2" descr="C:\Users\настя\Desktop\работа\НОД ТУЛЬСКИЙ КРЕМЛЬ\башня одоевских воро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1973"/>
            <a:ext cx="9144000" cy="609602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4005776" cy="5472608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rgbClr val="FF0000"/>
                </a:solidFill>
                <a:effectLst/>
                <a:latin typeface="+mn-lt"/>
              </a:rPr>
              <a:t>Никитская</a:t>
            </a:r>
            <a:r>
              <a:rPr lang="ru-RU" sz="4000" dirty="0">
                <a:solidFill>
                  <a:srgbClr val="FF0000"/>
                </a:solidFill>
                <a:effectLst/>
                <a:latin typeface="+mn-lt"/>
              </a:rPr>
              <a:t> башня</a:t>
            </a:r>
          </a:p>
        </p:txBody>
      </p:sp>
      <p:pic>
        <p:nvPicPr>
          <p:cNvPr id="4098" name="Picture 2" descr="C:\Users\настя\Desktop\работа\НОД ТУЛЬСКИЙ КРЕМЛЬ\никитская башня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776" y="0"/>
            <a:ext cx="513822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стя\Desktop\работа\НОД ТУЛЬСКИЙ КРЕМЛЬ\Тула,_Кремль._Башня_Ивановских_воро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805264"/>
            <a:ext cx="5580112" cy="86409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effectLst/>
                <a:latin typeface="+mn-lt"/>
              </a:rPr>
              <a:t>Башня Ивановских ворот</a:t>
            </a:r>
          </a:p>
        </p:txBody>
      </p:sp>
    </p:spTree>
  </p:cSld>
  <p:clrMapOvr>
    <a:masterClrMapping/>
  </p:clrMapOvr>
  <p:transition>
    <p:cut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163</TotalTime>
  <Words>118</Words>
  <Application>Microsoft Office PowerPoint</Application>
  <PresentationFormat>Экран (4:3)</PresentationFormat>
  <Paragraphs>25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Муниципальное казенное дошкольное образовательное учреждение «Военногородской  детский сад  общеразвивающего вида»           Краеведение  Тема «Тульский кремль»  подготовила  руководитель кружка учитель-логопед Бородина Елена Анатольевна   п. Восточный, 2021-2022уч.г.   </vt:lpstr>
      <vt:lpstr>Символика Тулы</vt:lpstr>
      <vt:lpstr>Презентация PowerPoint</vt:lpstr>
      <vt:lpstr>Схема Тульского Кремля</vt:lpstr>
      <vt:lpstr>Презентация PowerPoint</vt:lpstr>
      <vt:lpstr>Спасская башня</vt:lpstr>
      <vt:lpstr>Башня Одоевских ворот</vt:lpstr>
      <vt:lpstr>Никитская башня</vt:lpstr>
      <vt:lpstr>Башня Ивановских ворот</vt:lpstr>
      <vt:lpstr>Ивановская башня</vt:lpstr>
      <vt:lpstr>Башня на погребу</vt:lpstr>
      <vt:lpstr>Башня водяных ворот</vt:lpstr>
      <vt:lpstr>Наугольная башня</vt:lpstr>
      <vt:lpstr>Башня пятницких ворот</vt:lpstr>
      <vt:lpstr>Круглые башни КРЕМЛЯ</vt:lpstr>
      <vt:lpstr>Прямоугольные башни Кремля</vt:lpstr>
      <vt:lpstr>Башня Одоевских ворот</vt:lpstr>
      <vt:lpstr>Успенский собор и колокольня</vt:lpstr>
      <vt:lpstr>Богоявленский собор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My</cp:lastModifiedBy>
  <cp:revision>14</cp:revision>
  <dcterms:created xsi:type="dcterms:W3CDTF">2015-11-08T13:27:24Z</dcterms:created>
  <dcterms:modified xsi:type="dcterms:W3CDTF">2022-01-12T06:18:15Z</dcterms:modified>
</cp:coreProperties>
</file>