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3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3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3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36"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3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3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4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41"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4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43"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5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5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6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6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6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7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7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7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7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8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8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8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8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8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8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8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9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9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0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0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07"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08"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1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1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1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1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1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1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2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2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24"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2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2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2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29"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3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31"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4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4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4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4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5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52"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53"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5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5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5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5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6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6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6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6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6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6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69"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7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7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7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74"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7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76"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19"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20"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2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
        <p:nvSpPr>
          <p:cNvPr id="2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 name="CustomShape 1"/>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9" name="CustomShape 2"/>
          <p:cNvSpPr/>
          <p:nvPr/>
        </p:nvSpPr>
        <p:spPr>
          <a:xfrm>
            <a:off x="418680" y="434160"/>
            <a:ext cx="8306280" cy="5486040"/>
          </a:xfrm>
          <a:prstGeom prst="roundRect">
            <a:avLst>
              <a:gd name="adj" fmla="val 2127"/>
            </a:avLst>
          </a:prstGeom>
          <a:gradFill>
            <a:gsLst>
              <a:gs pos="0">
                <a:schemeClr val="bg1">
                  <a:tint val="75000"/>
                  <a:satMod val="150000"/>
                </a:schemeClr>
              </a:gs>
              <a:gs pos="55000">
                <a:schemeClr val="bg1">
                  <a:shade val="75000"/>
                  <a:satMod val="100000"/>
                </a:schemeClr>
              </a:gs>
              <a:gs pos="100000">
                <a:schemeClr val="bg1">
                  <a:shade val="35000"/>
                  <a:satMod val="100000"/>
                </a:schemeClr>
              </a:gs>
            </a:gsLst>
            <a:lin ang="0"/>
          </a:gradFill>
          <a:ln w="9000">
            <a:noFill/>
          </a:ln>
          <a:effectLst>
            <a:outerShdw blurRad="65500" dist="381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2" name="PlaceHolder 3"/>
          <p:cNvSpPr>
            <a:spLocks noGrp="1"/>
          </p:cNvSpPr>
          <p:nvPr>
            <p:ph type="title"/>
          </p:nvPr>
        </p:nvSpPr>
        <p:spPr>
          <a:xfrm>
            <a:off x="5538960" y="533520"/>
            <a:ext cx="2971440" cy="914040"/>
          </a:xfrm>
          <a:prstGeom prst="rect">
            <a:avLst/>
          </a:prstGeom>
        </p:spPr>
        <p:txBody>
          <a:bodyPr lIns="90000" tIns="45000" rIns="90000" bIns="45000" anchor="b"/>
          <a:lstStyle/>
          <a:p>
            <a:pPr>
              <a:lnSpc>
                <a:spcPct val="100000"/>
              </a:lnSpc>
            </a:pPr>
            <a:r>
              <a:rPr lang="ru-RU" sz="2200" b="1" strike="noStrike" spc="-1">
                <a:solidFill>
                  <a:srgbClr val="F07F09"/>
                </a:solidFill>
                <a:uFill>
                  <a:solidFill>
                    <a:srgbClr val="FFFFFF"/>
                  </a:solidFill>
                </a:uFill>
                <a:latin typeface="Verdana"/>
              </a:rPr>
              <a:t>Образец заголовка</a:t>
            </a:r>
            <a:endParaRPr lang="ru-RU" sz="2200" b="0" strike="noStrike" spc="-1">
              <a:solidFill>
                <a:srgbClr val="000000"/>
              </a:solidFill>
              <a:uFill>
                <a:solidFill>
                  <a:srgbClr val="FFFFFF"/>
                </a:solidFill>
              </a:uFill>
              <a:latin typeface="Verdana"/>
            </a:endParaRPr>
          </a:p>
        </p:txBody>
      </p:sp>
      <p:sp>
        <p:nvSpPr>
          <p:cNvPr id="3" name="PlaceHolder 4"/>
          <p:cNvSpPr>
            <a:spLocks noGrp="1"/>
          </p:cNvSpPr>
          <p:nvPr>
            <p:ph type="body"/>
          </p:nvPr>
        </p:nvSpPr>
        <p:spPr>
          <a:xfrm>
            <a:off x="5538960" y="1447920"/>
            <a:ext cx="2971440" cy="4205880"/>
          </a:xfrm>
          <a:prstGeom prst="rect">
            <a:avLst/>
          </a:prstGeom>
        </p:spPr>
        <p:txBody>
          <a:bodyPr tIns="91440" rIns="90000" bIns="45000"/>
          <a:lstStyle/>
          <a:p>
            <a:pPr marL="18360">
              <a:lnSpc>
                <a:spcPct val="100000"/>
              </a:lnSpc>
            </a:pPr>
            <a:r>
              <a:rPr lang="ru-RU" sz="1400" b="0" strike="noStrike" spc="-1">
                <a:solidFill>
                  <a:srgbClr val="000000"/>
                </a:solidFill>
                <a:uFill>
                  <a:solidFill>
                    <a:srgbClr val="FFFFFF"/>
                  </a:solidFill>
                </a:uFill>
                <a:latin typeface="Verdana"/>
              </a:rPr>
              <a:t>Образец текста</a:t>
            </a:r>
          </a:p>
          <a:p>
            <a:r>
              <a:rPr lang="ru-RU" sz="1200" b="0" strike="noStrike" spc="-1">
                <a:solidFill>
                  <a:srgbClr val="000000"/>
                </a:solidFill>
                <a:uFill>
                  <a:solidFill>
                    <a:srgbClr val="FFFFFF"/>
                  </a:solidFill>
                </a:uFill>
                <a:latin typeface="Verdana"/>
              </a:rPr>
              <a:t>Второй уровень</a:t>
            </a:r>
          </a:p>
          <a:p>
            <a:r>
              <a:rPr lang="ru-RU" sz="1000" b="0" strike="noStrike" spc="-1">
                <a:solidFill>
                  <a:srgbClr val="000000"/>
                </a:solidFill>
                <a:uFill>
                  <a:solidFill>
                    <a:srgbClr val="FFFFFF"/>
                  </a:solidFill>
                </a:uFill>
                <a:latin typeface="Verdana"/>
              </a:rPr>
              <a:t>Третий уровень</a:t>
            </a:r>
          </a:p>
          <a:p>
            <a:r>
              <a:rPr lang="ru-RU" sz="900" b="0" strike="noStrike" spc="-1">
                <a:solidFill>
                  <a:srgbClr val="000000"/>
                </a:solidFill>
                <a:uFill>
                  <a:solidFill>
                    <a:srgbClr val="FFFFFF"/>
                  </a:solidFill>
                </a:uFill>
                <a:latin typeface="Verdana"/>
              </a:rPr>
              <a:t>Четвертый уровень</a:t>
            </a:r>
          </a:p>
          <a:p>
            <a:r>
              <a:rPr lang="ru-RU" sz="900" b="0" strike="noStrike" spc="-1">
                <a:solidFill>
                  <a:srgbClr val="000000"/>
                </a:solidFill>
                <a:uFill>
                  <a:solidFill>
                    <a:srgbClr val="FFFFFF"/>
                  </a:solidFill>
                </a:uFill>
                <a:latin typeface="Verdana"/>
              </a:rPr>
              <a:t>Пятый уровень</a:t>
            </a:r>
          </a:p>
        </p:txBody>
      </p:sp>
      <p:sp>
        <p:nvSpPr>
          <p:cNvPr id="4" name="PlaceHolder 5"/>
          <p:cNvSpPr>
            <a:spLocks noGrp="1"/>
          </p:cNvSpPr>
          <p:nvPr>
            <p:ph type="body"/>
          </p:nvPr>
        </p:nvSpPr>
        <p:spPr>
          <a:xfrm>
            <a:off x="761400" y="930240"/>
            <a:ext cx="4625640" cy="4723920"/>
          </a:xfrm>
          <a:prstGeom prst="rect">
            <a:avLst/>
          </a:prstGeom>
        </p:spPr>
        <p:txBody>
          <a:bodyPr lIns="182880" tIns="91440" rIns="90000" bIns="45000"/>
          <a:lstStyle/>
          <a:p>
            <a:pPr marL="265320" indent="-264960">
              <a:lnSpc>
                <a:spcPct val="100000"/>
              </a:lnSpc>
              <a:spcBef>
                <a:spcPts val="249"/>
              </a:spcBef>
              <a:buClr>
                <a:srgbClr val="F07F09"/>
              </a:buClr>
              <a:buSzPct val="80000"/>
              <a:buFont typeface="Wingdings 2" charset="2"/>
              <a:buChar char=""/>
            </a:pPr>
            <a:r>
              <a:rPr lang="ru-RU" sz="2800" b="0" strike="noStrike" spc="-1">
                <a:solidFill>
                  <a:srgbClr val="000000"/>
                </a:solidFill>
                <a:uFill>
                  <a:solidFill>
                    <a:srgbClr val="FFFFFF"/>
                  </a:solidFill>
                </a:uFill>
                <a:latin typeface="Verdana"/>
              </a:rPr>
              <a:t>Образец текста</a:t>
            </a:r>
          </a:p>
          <a:p>
            <a:pPr marL="548640" lvl="1" indent="-200880">
              <a:lnSpc>
                <a:spcPct val="100000"/>
              </a:lnSpc>
              <a:spcBef>
                <a:spcPts val="249"/>
              </a:spcBef>
              <a:buClr>
                <a:srgbClr val="F07F09"/>
              </a:buClr>
              <a:buFont typeface="Verdana"/>
              <a:buChar char="◦"/>
            </a:pPr>
            <a:r>
              <a:rPr lang="ru-RU" sz="2600" b="0" strike="noStrike" spc="-1">
                <a:solidFill>
                  <a:srgbClr val="000000"/>
                </a:solidFill>
                <a:uFill>
                  <a:solidFill>
                    <a:srgbClr val="FFFFFF"/>
                  </a:solidFill>
                </a:uFill>
                <a:latin typeface="Verdana"/>
              </a:rPr>
              <a:t>Второй уровень</a:t>
            </a:r>
          </a:p>
          <a:p>
            <a:pPr marL="786240" lvl="2" indent="-182520">
              <a:lnSpc>
                <a:spcPct val="100000"/>
              </a:lnSpc>
              <a:spcBef>
                <a:spcPts val="249"/>
              </a:spcBef>
              <a:buClr>
                <a:srgbClr val="EA3A45"/>
              </a:buClr>
              <a:buFont typeface="Wingdings 2" charset="2"/>
              <a:buChar char=""/>
            </a:pPr>
            <a:r>
              <a:rPr lang="ru-RU" sz="2400" b="0" strike="noStrike" spc="-1">
                <a:solidFill>
                  <a:srgbClr val="000000"/>
                </a:solidFill>
                <a:uFill>
                  <a:solidFill>
                    <a:srgbClr val="FFFFFF"/>
                  </a:solidFill>
                </a:uFill>
                <a:latin typeface="Verdana"/>
              </a:rPr>
              <a:t>Третий уровень</a:t>
            </a:r>
          </a:p>
          <a:p>
            <a:pPr marL="1024200" lvl="3" indent="-182520">
              <a:lnSpc>
                <a:spcPct val="100000"/>
              </a:lnSpc>
              <a:spcBef>
                <a:spcPts val="230"/>
              </a:spcBef>
              <a:buClr>
                <a:srgbClr val="EA3A45"/>
              </a:buClr>
              <a:buSzPct val="112000"/>
              <a:buFont typeface="Verdana"/>
              <a:buChar char="◦"/>
            </a:pPr>
            <a:r>
              <a:rPr lang="ru-RU" sz="2000" b="0" strike="noStrike" spc="-1">
                <a:solidFill>
                  <a:srgbClr val="000000"/>
                </a:solidFill>
                <a:uFill>
                  <a:solidFill>
                    <a:srgbClr val="FFFFFF"/>
                  </a:solidFill>
                </a:uFill>
                <a:latin typeface="Verdana"/>
              </a:rPr>
              <a:t>Четвертый уровень</a:t>
            </a:r>
          </a:p>
          <a:p>
            <a:pPr marL="1280160" lvl="4" indent="-182520">
              <a:lnSpc>
                <a:spcPct val="100000"/>
              </a:lnSpc>
              <a:spcBef>
                <a:spcPts val="249"/>
              </a:spcBef>
              <a:buClr>
                <a:srgbClr val="4E82BC"/>
              </a:buClr>
              <a:buFont typeface="Wingdings 2" charset="2"/>
              <a:buChar char=""/>
            </a:pPr>
            <a:r>
              <a:rPr lang="ru-RU" sz="2000" b="0" strike="noStrike" spc="-1">
                <a:solidFill>
                  <a:srgbClr val="000000"/>
                </a:solidFill>
                <a:uFill>
                  <a:solidFill>
                    <a:srgbClr val="FFFFFF"/>
                  </a:solidFill>
                </a:uFill>
                <a:latin typeface="Verdana"/>
              </a:rPr>
              <a:t>Пятый уровень</a:t>
            </a:r>
          </a:p>
        </p:txBody>
      </p:sp>
      <p:sp>
        <p:nvSpPr>
          <p:cNvPr id="5" name="PlaceHolder 6"/>
          <p:cNvSpPr>
            <a:spLocks noGrp="1"/>
          </p:cNvSpPr>
          <p:nvPr>
            <p:ph type="dt"/>
          </p:nvPr>
        </p:nvSpPr>
        <p:spPr>
          <a:xfrm>
            <a:off x="3776400" y="6111720"/>
            <a:ext cx="2285640" cy="364680"/>
          </a:xfrm>
          <a:prstGeom prst="rect">
            <a:avLst/>
          </a:prstGeom>
        </p:spPr>
        <p:txBody>
          <a:bodyPr lIns="90000" tIns="45000" rIns="90000" bIns="45000" anchor="b"/>
          <a:lstStyle/>
          <a:p>
            <a:pPr algn="r">
              <a:lnSpc>
                <a:spcPct val="100000"/>
              </a:lnSpc>
            </a:pPr>
            <a:fld id="{9F7CFCE7-493F-42E3-B458-37B242DE4022}" type="datetime">
              <a:rPr lang="ru-RU" sz="1000" b="0" strike="noStrike" spc="-1">
                <a:solidFill>
                  <a:srgbClr val="A7A49A"/>
                </a:solidFill>
                <a:uFill>
                  <a:solidFill>
                    <a:srgbClr val="FFFFFF"/>
                  </a:solidFill>
                </a:uFill>
                <a:latin typeface="Verdana"/>
              </a:rPr>
              <a:pPr algn="r">
                <a:lnSpc>
                  <a:spcPct val="100000"/>
                </a:lnSpc>
              </a:pPr>
              <a:t>09.03.2021</a:t>
            </a:fld>
            <a:endParaRPr lang="ru-RU" sz="1000" b="0" strike="noStrike" spc="-1">
              <a:solidFill>
                <a:srgbClr val="000000"/>
              </a:solidFill>
              <a:uFill>
                <a:solidFill>
                  <a:srgbClr val="FFFFFF"/>
                </a:solidFill>
              </a:uFill>
              <a:latin typeface="Times New Roman"/>
            </a:endParaRPr>
          </a:p>
        </p:txBody>
      </p:sp>
      <p:sp>
        <p:nvSpPr>
          <p:cNvPr id="6" name="PlaceHolder 7"/>
          <p:cNvSpPr>
            <a:spLocks noGrp="1"/>
          </p:cNvSpPr>
          <p:nvPr>
            <p:ph type="ftr"/>
          </p:nvPr>
        </p:nvSpPr>
        <p:spPr>
          <a:xfrm>
            <a:off x="6062400" y="6111720"/>
            <a:ext cx="2285640" cy="364680"/>
          </a:xfrm>
          <a:prstGeom prst="rect">
            <a:avLst/>
          </a:prstGeom>
        </p:spPr>
        <p:txBody>
          <a:bodyPr lIns="90000" tIns="45000" rIns="90000" bIns="45000" anchor="b"/>
          <a:lstStyle/>
          <a:p>
            <a:endParaRPr lang="ru-RU" sz="2400" b="0" strike="noStrike" spc="-1">
              <a:solidFill>
                <a:srgbClr val="000000"/>
              </a:solidFill>
              <a:uFill>
                <a:solidFill>
                  <a:srgbClr val="FFFFFF"/>
                </a:solidFill>
              </a:uFill>
              <a:latin typeface="Times New Roman"/>
            </a:endParaRPr>
          </a:p>
        </p:txBody>
      </p:sp>
      <p:sp>
        <p:nvSpPr>
          <p:cNvPr id="7" name="PlaceHolder 8"/>
          <p:cNvSpPr>
            <a:spLocks noGrp="1"/>
          </p:cNvSpPr>
          <p:nvPr>
            <p:ph type="sldNum"/>
          </p:nvPr>
        </p:nvSpPr>
        <p:spPr>
          <a:xfrm>
            <a:off x="8348400" y="6111720"/>
            <a:ext cx="456840" cy="364680"/>
          </a:xfrm>
          <a:prstGeom prst="rect">
            <a:avLst/>
          </a:prstGeom>
        </p:spPr>
        <p:txBody>
          <a:bodyPr lIns="90000" tIns="45000" rIns="90000" bIns="45000" anchor="b"/>
          <a:lstStyle/>
          <a:p>
            <a:pPr algn="r">
              <a:lnSpc>
                <a:spcPct val="100000"/>
              </a:lnSpc>
            </a:pPr>
            <a:fld id="{30C59124-120E-4F75-99FF-9A945EB4696F}" type="slidenum">
              <a:rPr lang="ru-RU" sz="1000" b="0" strike="noStrike" spc="-1">
                <a:solidFill>
                  <a:srgbClr val="A7A49A"/>
                </a:solidFill>
                <a:uFill>
                  <a:solidFill>
                    <a:srgbClr val="FFFFFF"/>
                  </a:solidFill>
                </a:uFill>
                <a:latin typeface="Verdana"/>
              </a:rPr>
              <a:pPr algn="r">
                <a:lnSpc>
                  <a:spcPct val="100000"/>
                </a:lnSpc>
              </a:pPr>
              <a:t>‹#›</a:t>
            </a:fld>
            <a:endParaRPr lang="ru-RU" sz="10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4" name="CustomShape 1"/>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45" name="CustomShape 2"/>
          <p:cNvSpPr/>
          <p:nvPr/>
        </p:nvSpPr>
        <p:spPr>
          <a:xfrm>
            <a:off x="418680" y="434160"/>
            <a:ext cx="8306280" cy="5486040"/>
          </a:xfrm>
          <a:prstGeom prst="roundRect">
            <a:avLst>
              <a:gd name="adj" fmla="val 2127"/>
            </a:avLst>
          </a:prstGeom>
          <a:gradFill>
            <a:gsLst>
              <a:gs pos="0">
                <a:schemeClr val="bg1">
                  <a:tint val="75000"/>
                  <a:satMod val="150000"/>
                </a:schemeClr>
              </a:gs>
              <a:gs pos="55000">
                <a:schemeClr val="bg1">
                  <a:shade val="75000"/>
                  <a:satMod val="100000"/>
                </a:schemeClr>
              </a:gs>
              <a:gs pos="100000">
                <a:schemeClr val="bg1">
                  <a:shade val="35000"/>
                  <a:satMod val="100000"/>
                </a:schemeClr>
              </a:gs>
            </a:gsLst>
            <a:lin ang="0"/>
          </a:gradFill>
          <a:ln w="9000">
            <a:noFill/>
          </a:ln>
          <a:effectLst>
            <a:outerShdw blurRad="65500" dist="381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46" name="CustomShape 3"/>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47" name="PlaceHolder 4"/>
          <p:cNvSpPr>
            <a:spLocks noGrp="1"/>
          </p:cNvSpPr>
          <p:nvPr>
            <p:ph type="dt"/>
          </p:nvPr>
        </p:nvSpPr>
        <p:spPr>
          <a:xfrm>
            <a:off x="3776400" y="6111720"/>
            <a:ext cx="2285640" cy="364680"/>
          </a:xfrm>
          <a:prstGeom prst="rect">
            <a:avLst/>
          </a:prstGeom>
        </p:spPr>
        <p:txBody>
          <a:bodyPr lIns="90000" tIns="45000" rIns="90000" bIns="45000" anchor="b"/>
          <a:lstStyle/>
          <a:p>
            <a:pPr algn="r">
              <a:lnSpc>
                <a:spcPct val="100000"/>
              </a:lnSpc>
            </a:pPr>
            <a:fld id="{2A7AEA7D-96C1-4580-B0EF-642BEF49A8F8}" type="datetime">
              <a:rPr lang="ru-RU" sz="1000" b="0" strike="noStrike" spc="-1">
                <a:solidFill>
                  <a:srgbClr val="A7A49A"/>
                </a:solidFill>
                <a:uFill>
                  <a:solidFill>
                    <a:srgbClr val="FFFFFF"/>
                  </a:solidFill>
                </a:uFill>
                <a:latin typeface="Verdana"/>
              </a:rPr>
              <a:pPr algn="r">
                <a:lnSpc>
                  <a:spcPct val="100000"/>
                </a:lnSpc>
              </a:pPr>
              <a:t>09.03.2021</a:t>
            </a:fld>
            <a:endParaRPr lang="ru-RU" sz="1000" b="0" strike="noStrike" spc="-1">
              <a:solidFill>
                <a:srgbClr val="000000"/>
              </a:solidFill>
              <a:uFill>
                <a:solidFill>
                  <a:srgbClr val="FFFFFF"/>
                </a:solidFill>
              </a:uFill>
              <a:latin typeface="Times New Roman"/>
            </a:endParaRPr>
          </a:p>
        </p:txBody>
      </p:sp>
      <p:sp>
        <p:nvSpPr>
          <p:cNvPr id="48" name="PlaceHolder 5"/>
          <p:cNvSpPr>
            <a:spLocks noGrp="1"/>
          </p:cNvSpPr>
          <p:nvPr>
            <p:ph type="ftr"/>
          </p:nvPr>
        </p:nvSpPr>
        <p:spPr>
          <a:xfrm>
            <a:off x="6062400" y="6111720"/>
            <a:ext cx="2285640" cy="364680"/>
          </a:xfrm>
          <a:prstGeom prst="rect">
            <a:avLst/>
          </a:prstGeom>
        </p:spPr>
        <p:txBody>
          <a:bodyPr lIns="90000" tIns="45000" rIns="90000" bIns="45000" anchor="b"/>
          <a:lstStyle/>
          <a:p>
            <a:endParaRPr lang="ru-RU" sz="2400" b="0" strike="noStrike" spc="-1">
              <a:solidFill>
                <a:srgbClr val="000000"/>
              </a:solidFill>
              <a:uFill>
                <a:solidFill>
                  <a:srgbClr val="FFFFFF"/>
                </a:solidFill>
              </a:uFill>
              <a:latin typeface="Times New Roman"/>
            </a:endParaRPr>
          </a:p>
        </p:txBody>
      </p:sp>
      <p:sp>
        <p:nvSpPr>
          <p:cNvPr id="49" name="PlaceHolder 6"/>
          <p:cNvSpPr>
            <a:spLocks noGrp="1"/>
          </p:cNvSpPr>
          <p:nvPr>
            <p:ph type="sldNum"/>
          </p:nvPr>
        </p:nvSpPr>
        <p:spPr>
          <a:xfrm>
            <a:off x="8348400" y="6111720"/>
            <a:ext cx="456840" cy="364680"/>
          </a:xfrm>
          <a:prstGeom prst="rect">
            <a:avLst/>
          </a:prstGeom>
        </p:spPr>
        <p:txBody>
          <a:bodyPr lIns="90000" tIns="45000" rIns="90000" bIns="45000" anchor="b"/>
          <a:lstStyle/>
          <a:p>
            <a:pPr algn="r">
              <a:lnSpc>
                <a:spcPct val="100000"/>
              </a:lnSpc>
            </a:pPr>
            <a:fld id="{C49E5FC9-3E71-4BD4-BF8D-6471C100D337}" type="slidenum">
              <a:rPr lang="ru-RU" sz="1000" b="0" strike="noStrike" spc="-1">
                <a:solidFill>
                  <a:srgbClr val="A7A49A"/>
                </a:solidFill>
                <a:uFill>
                  <a:solidFill>
                    <a:srgbClr val="FFFFFF"/>
                  </a:solidFill>
                </a:uFill>
                <a:latin typeface="Verdana"/>
              </a:rPr>
              <a:pPr algn="r">
                <a:lnSpc>
                  <a:spcPct val="100000"/>
                </a:lnSpc>
              </a:pPr>
              <a:t>‹#›</a:t>
            </a:fld>
            <a:endParaRPr lang="ru-RU" sz="1000" b="0" strike="noStrike" spc="-1">
              <a:solidFill>
                <a:srgbClr val="000000"/>
              </a:solidFill>
              <a:uFill>
                <a:solidFill>
                  <a:srgbClr val="FFFFFF"/>
                </a:solidFill>
              </a:uFill>
              <a:latin typeface="Times New Roman"/>
            </a:endParaRPr>
          </a:p>
        </p:txBody>
      </p:sp>
      <p:sp>
        <p:nvSpPr>
          <p:cNvPr id="50" name="PlaceHolder 7"/>
          <p:cNvSpPr>
            <a:spLocks noGrp="1"/>
          </p:cNvSpPr>
          <p:nvPr>
            <p:ph type="title"/>
          </p:nvPr>
        </p:nvSpPr>
        <p:spPr>
          <a:xfrm>
            <a:off x="457200" y="273600"/>
            <a:ext cx="8229240" cy="1144800"/>
          </a:xfrm>
          <a:prstGeom prst="rect">
            <a:avLst/>
          </a:prstGeom>
        </p:spPr>
        <p:txBody>
          <a:bodyPr lIns="0" tIns="0" rIns="0" bIns="0" anchor="ctr"/>
          <a:lstStyle/>
          <a:p>
            <a:r>
              <a:rPr lang="ru-RU" sz="1800" b="0" strike="noStrike" spc="-1">
                <a:solidFill>
                  <a:srgbClr val="000000"/>
                </a:solidFill>
                <a:uFill>
                  <a:solidFill>
                    <a:srgbClr val="FFFFFF"/>
                  </a:solidFill>
                </a:uFill>
                <a:latin typeface="Verdana"/>
              </a:rPr>
              <a:t>Для правки текста заголовка щёлкните мышью</a:t>
            </a:r>
          </a:p>
        </p:txBody>
      </p:sp>
      <p:sp>
        <p:nvSpPr>
          <p:cNvPr id="51"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800" b="0" strike="noStrike" spc="-1">
                <a:solidFill>
                  <a:srgbClr val="000000"/>
                </a:solidFill>
                <a:uFill>
                  <a:solidFill>
                    <a:srgbClr val="FFFFFF"/>
                  </a:solidFill>
                </a:uFill>
                <a:latin typeface="Verdana"/>
              </a:rPr>
              <a:t>Для правки структуры щёлкните мышью</a:t>
            </a:r>
          </a:p>
          <a:p>
            <a:pPr marL="864000" lvl="1" indent="-324000">
              <a:spcBef>
                <a:spcPts val="1134"/>
              </a:spcBef>
              <a:buClr>
                <a:srgbClr val="000000"/>
              </a:buClr>
              <a:buSzPct val="75000"/>
              <a:buFont typeface="Symbol" charset="2"/>
              <a:buChar char=""/>
            </a:pPr>
            <a:r>
              <a:rPr lang="ru-RU" sz="2200" b="0" strike="noStrike" spc="-1">
                <a:solidFill>
                  <a:srgbClr val="000000"/>
                </a:solidFill>
                <a:uFill>
                  <a:solidFill>
                    <a:srgbClr val="FFFFFF"/>
                  </a:solidFill>
                </a:uFill>
                <a:latin typeface="Verdana"/>
              </a:rPr>
              <a:t>Второй уровень структуры</a:t>
            </a:r>
          </a:p>
          <a:p>
            <a:pPr marL="1296000" lvl="2" indent="-288000">
              <a:spcBef>
                <a:spcPts val="850"/>
              </a:spcBef>
              <a:buClr>
                <a:srgbClr val="000000"/>
              </a:buClr>
              <a:buSzPct val="45000"/>
              <a:buFont typeface="Wingdings" charset="2"/>
              <a:buChar char=""/>
            </a:pPr>
            <a:r>
              <a:rPr lang="ru-RU" sz="1900" b="0" strike="noStrike" spc="-1">
                <a:solidFill>
                  <a:srgbClr val="000000"/>
                </a:solidFill>
                <a:uFill>
                  <a:solidFill>
                    <a:srgbClr val="FFFFFF"/>
                  </a:solidFill>
                </a:uFill>
                <a:latin typeface="Verdana"/>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uFill>
                  <a:solidFill>
                    <a:srgbClr val="FFFFFF"/>
                  </a:solidFill>
                </a:uFill>
                <a:latin typeface="Verdana"/>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Verdana"/>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Verdana"/>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Verdana"/>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8" name="CustomShape 1"/>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89" name="CustomShape 2"/>
          <p:cNvSpPr/>
          <p:nvPr/>
        </p:nvSpPr>
        <p:spPr>
          <a:xfrm>
            <a:off x="418680" y="434160"/>
            <a:ext cx="8306280" cy="5486040"/>
          </a:xfrm>
          <a:prstGeom prst="roundRect">
            <a:avLst>
              <a:gd name="adj" fmla="val 2127"/>
            </a:avLst>
          </a:prstGeom>
          <a:gradFill>
            <a:gsLst>
              <a:gs pos="0">
                <a:schemeClr val="bg1">
                  <a:tint val="75000"/>
                  <a:satMod val="150000"/>
                </a:schemeClr>
              </a:gs>
              <a:gs pos="55000">
                <a:schemeClr val="bg1">
                  <a:shade val="75000"/>
                  <a:satMod val="100000"/>
                </a:schemeClr>
              </a:gs>
              <a:gs pos="100000">
                <a:schemeClr val="bg1">
                  <a:shade val="35000"/>
                  <a:satMod val="100000"/>
                </a:schemeClr>
              </a:gs>
            </a:gsLst>
            <a:lin ang="0"/>
          </a:gradFill>
          <a:ln w="9000">
            <a:noFill/>
          </a:ln>
          <a:effectLst>
            <a:outerShdw blurRad="65500" dist="381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90" name="PlaceHolder 3"/>
          <p:cNvSpPr>
            <a:spLocks noGrp="1"/>
          </p:cNvSpPr>
          <p:nvPr>
            <p:ph type="title"/>
          </p:nvPr>
        </p:nvSpPr>
        <p:spPr>
          <a:xfrm>
            <a:off x="502920" y="4985640"/>
            <a:ext cx="8183520" cy="1051200"/>
          </a:xfrm>
          <a:prstGeom prst="rect">
            <a:avLst/>
          </a:prstGeom>
        </p:spPr>
        <p:txBody>
          <a:bodyPr lIns="90000" tIns="45000" rIns="90000" bIns="45000" anchor="b"/>
          <a:lstStyle/>
          <a:p>
            <a:pPr>
              <a:lnSpc>
                <a:spcPct val="100000"/>
              </a:lnSpc>
            </a:pPr>
            <a:r>
              <a:rPr lang="ru-RU" sz="3600" b="1" strike="noStrike" spc="-1">
                <a:solidFill>
                  <a:srgbClr val="FF9257"/>
                </a:solidFill>
                <a:uFill>
                  <a:solidFill>
                    <a:srgbClr val="FFFFFF"/>
                  </a:solidFill>
                </a:uFill>
                <a:latin typeface="Verdana"/>
              </a:rPr>
              <a:t>Образец заголовка</a:t>
            </a:r>
            <a:endParaRPr lang="ru-RU" sz="3600" b="0" strike="noStrike" spc="-1">
              <a:solidFill>
                <a:srgbClr val="000000"/>
              </a:solidFill>
              <a:uFill>
                <a:solidFill>
                  <a:srgbClr val="FFFFFF"/>
                </a:solidFill>
              </a:uFill>
              <a:latin typeface="Verdana"/>
            </a:endParaRPr>
          </a:p>
        </p:txBody>
      </p:sp>
      <p:sp>
        <p:nvSpPr>
          <p:cNvPr id="91" name="PlaceHolder 4"/>
          <p:cNvSpPr>
            <a:spLocks noGrp="1"/>
          </p:cNvSpPr>
          <p:nvPr>
            <p:ph type="body"/>
          </p:nvPr>
        </p:nvSpPr>
        <p:spPr>
          <a:xfrm>
            <a:off x="514440" y="530280"/>
            <a:ext cx="3931560" cy="4388760"/>
          </a:xfrm>
          <a:prstGeom prst="rect">
            <a:avLst/>
          </a:prstGeom>
        </p:spPr>
        <p:txBody>
          <a:bodyPr lIns="182880" tIns="91440" rIns="90000" bIns="45000"/>
          <a:lstStyle/>
          <a:p>
            <a:pPr marL="265320" indent="-264960">
              <a:lnSpc>
                <a:spcPct val="100000"/>
              </a:lnSpc>
              <a:spcBef>
                <a:spcPts val="249"/>
              </a:spcBef>
              <a:buClr>
                <a:srgbClr val="F07F09"/>
              </a:buClr>
              <a:buSzPct val="80000"/>
              <a:buFont typeface="Wingdings 2" charset="2"/>
              <a:buChar char=""/>
            </a:pPr>
            <a:r>
              <a:rPr lang="ru-RU" sz="2600" b="0" strike="noStrike" spc="-1">
                <a:solidFill>
                  <a:srgbClr val="000000"/>
                </a:solidFill>
                <a:uFill>
                  <a:solidFill>
                    <a:srgbClr val="FFFFFF"/>
                  </a:solidFill>
                </a:uFill>
                <a:latin typeface="Verdana"/>
              </a:rPr>
              <a:t>Образец текста</a:t>
            </a:r>
          </a:p>
          <a:p>
            <a:pPr marL="548640" lvl="1" indent="-200880">
              <a:lnSpc>
                <a:spcPct val="100000"/>
              </a:lnSpc>
              <a:spcBef>
                <a:spcPts val="249"/>
              </a:spcBef>
              <a:buClr>
                <a:srgbClr val="F07F09"/>
              </a:buClr>
              <a:buFont typeface="Verdana"/>
              <a:buChar char="◦"/>
            </a:pPr>
            <a:r>
              <a:rPr lang="ru-RU" sz="2200" b="0" strike="noStrike" spc="-1">
                <a:solidFill>
                  <a:srgbClr val="000000"/>
                </a:solidFill>
                <a:uFill>
                  <a:solidFill>
                    <a:srgbClr val="FFFFFF"/>
                  </a:solidFill>
                </a:uFill>
                <a:latin typeface="Verdana"/>
              </a:rPr>
              <a:t>Второй уровень</a:t>
            </a:r>
          </a:p>
          <a:p>
            <a:pPr marL="786240" lvl="2" indent="-182520">
              <a:lnSpc>
                <a:spcPct val="100000"/>
              </a:lnSpc>
              <a:spcBef>
                <a:spcPts val="249"/>
              </a:spcBef>
              <a:buClr>
                <a:srgbClr val="EA3A45"/>
              </a:buClr>
              <a:buFont typeface="Wingdings 2" charset="2"/>
              <a:buChar char=""/>
            </a:pPr>
            <a:r>
              <a:rPr lang="ru-RU" sz="2000" b="0" strike="noStrike" spc="-1">
                <a:solidFill>
                  <a:srgbClr val="000000"/>
                </a:solidFill>
                <a:uFill>
                  <a:solidFill>
                    <a:srgbClr val="FFFFFF"/>
                  </a:solidFill>
                </a:uFill>
                <a:latin typeface="Verdana"/>
              </a:rPr>
              <a:t>Третий уровень</a:t>
            </a:r>
          </a:p>
          <a:p>
            <a:pPr marL="1024200" lvl="3" indent="-182520">
              <a:lnSpc>
                <a:spcPct val="100000"/>
              </a:lnSpc>
              <a:spcBef>
                <a:spcPts val="230"/>
              </a:spcBef>
              <a:buClr>
                <a:srgbClr val="EA3A45"/>
              </a:buClr>
              <a:buSzPct val="112000"/>
              <a:buFont typeface="Verdana"/>
              <a:buChar char="◦"/>
            </a:pPr>
            <a:r>
              <a:rPr lang="ru-RU" sz="1800" b="0" strike="noStrike" spc="-1">
                <a:solidFill>
                  <a:srgbClr val="000000"/>
                </a:solidFill>
                <a:uFill>
                  <a:solidFill>
                    <a:srgbClr val="FFFFFF"/>
                  </a:solidFill>
                </a:uFill>
                <a:latin typeface="Verdana"/>
              </a:rPr>
              <a:t>Четвертый уровень</a:t>
            </a:r>
          </a:p>
          <a:p>
            <a:pPr marL="1280160" lvl="4" indent="-182520">
              <a:lnSpc>
                <a:spcPct val="100000"/>
              </a:lnSpc>
              <a:spcBef>
                <a:spcPts val="249"/>
              </a:spcBef>
              <a:buClr>
                <a:srgbClr val="4E82BC"/>
              </a:buClr>
              <a:buFont typeface="Wingdings 2" charset="2"/>
              <a:buChar char=""/>
            </a:pPr>
            <a:r>
              <a:rPr lang="ru-RU" sz="1800" b="0" strike="noStrike" spc="-1">
                <a:solidFill>
                  <a:srgbClr val="000000"/>
                </a:solidFill>
                <a:uFill>
                  <a:solidFill>
                    <a:srgbClr val="FFFFFF"/>
                  </a:solidFill>
                </a:uFill>
                <a:latin typeface="Verdana"/>
              </a:rPr>
              <a:t>Пятый уровень</a:t>
            </a:r>
          </a:p>
        </p:txBody>
      </p:sp>
      <p:sp>
        <p:nvSpPr>
          <p:cNvPr id="92" name="PlaceHolder 5"/>
          <p:cNvSpPr>
            <a:spLocks noGrp="1"/>
          </p:cNvSpPr>
          <p:nvPr>
            <p:ph type="body"/>
          </p:nvPr>
        </p:nvSpPr>
        <p:spPr>
          <a:xfrm>
            <a:off x="4755240" y="530280"/>
            <a:ext cx="3931560" cy="4388760"/>
          </a:xfrm>
          <a:prstGeom prst="rect">
            <a:avLst/>
          </a:prstGeom>
        </p:spPr>
        <p:txBody>
          <a:bodyPr lIns="182880" tIns="91440" rIns="90000" bIns="45000"/>
          <a:lstStyle/>
          <a:p>
            <a:pPr marL="265320" indent="-264960">
              <a:lnSpc>
                <a:spcPct val="100000"/>
              </a:lnSpc>
              <a:spcBef>
                <a:spcPts val="249"/>
              </a:spcBef>
              <a:buClr>
                <a:srgbClr val="F07F09"/>
              </a:buClr>
              <a:buSzPct val="80000"/>
              <a:buFont typeface="Wingdings 2" charset="2"/>
              <a:buChar char=""/>
            </a:pPr>
            <a:r>
              <a:rPr lang="ru-RU" sz="2600" b="0" strike="noStrike" spc="-1">
                <a:solidFill>
                  <a:srgbClr val="000000"/>
                </a:solidFill>
                <a:uFill>
                  <a:solidFill>
                    <a:srgbClr val="FFFFFF"/>
                  </a:solidFill>
                </a:uFill>
                <a:latin typeface="Verdana"/>
              </a:rPr>
              <a:t>Образец текста</a:t>
            </a:r>
          </a:p>
          <a:p>
            <a:pPr marL="548640" lvl="1" indent="-200880">
              <a:lnSpc>
                <a:spcPct val="100000"/>
              </a:lnSpc>
              <a:spcBef>
                <a:spcPts val="249"/>
              </a:spcBef>
              <a:buClr>
                <a:srgbClr val="F07F09"/>
              </a:buClr>
              <a:buFont typeface="Verdana"/>
              <a:buChar char="◦"/>
            </a:pPr>
            <a:r>
              <a:rPr lang="ru-RU" sz="2200" b="0" strike="noStrike" spc="-1">
                <a:solidFill>
                  <a:srgbClr val="000000"/>
                </a:solidFill>
                <a:uFill>
                  <a:solidFill>
                    <a:srgbClr val="FFFFFF"/>
                  </a:solidFill>
                </a:uFill>
                <a:latin typeface="Verdana"/>
              </a:rPr>
              <a:t>Второй уровень</a:t>
            </a:r>
          </a:p>
          <a:p>
            <a:pPr marL="786240" lvl="2" indent="-182520">
              <a:lnSpc>
                <a:spcPct val="100000"/>
              </a:lnSpc>
              <a:spcBef>
                <a:spcPts val="249"/>
              </a:spcBef>
              <a:buClr>
                <a:srgbClr val="EA3A45"/>
              </a:buClr>
              <a:buFont typeface="Wingdings 2" charset="2"/>
              <a:buChar char=""/>
            </a:pPr>
            <a:r>
              <a:rPr lang="ru-RU" sz="2000" b="0" strike="noStrike" spc="-1">
                <a:solidFill>
                  <a:srgbClr val="000000"/>
                </a:solidFill>
                <a:uFill>
                  <a:solidFill>
                    <a:srgbClr val="FFFFFF"/>
                  </a:solidFill>
                </a:uFill>
                <a:latin typeface="Verdana"/>
              </a:rPr>
              <a:t>Третий уровень</a:t>
            </a:r>
          </a:p>
          <a:p>
            <a:pPr marL="1024200" lvl="3" indent="-182520">
              <a:lnSpc>
                <a:spcPct val="100000"/>
              </a:lnSpc>
              <a:spcBef>
                <a:spcPts val="230"/>
              </a:spcBef>
              <a:buClr>
                <a:srgbClr val="EA3A45"/>
              </a:buClr>
              <a:buSzPct val="112000"/>
              <a:buFont typeface="Verdana"/>
              <a:buChar char="◦"/>
            </a:pPr>
            <a:r>
              <a:rPr lang="ru-RU" sz="1800" b="0" strike="noStrike" spc="-1">
                <a:solidFill>
                  <a:srgbClr val="000000"/>
                </a:solidFill>
                <a:uFill>
                  <a:solidFill>
                    <a:srgbClr val="FFFFFF"/>
                  </a:solidFill>
                </a:uFill>
                <a:latin typeface="Verdana"/>
              </a:rPr>
              <a:t>Четвертый уровень</a:t>
            </a:r>
          </a:p>
          <a:p>
            <a:pPr marL="1280160" lvl="4" indent="-182520">
              <a:lnSpc>
                <a:spcPct val="100000"/>
              </a:lnSpc>
              <a:spcBef>
                <a:spcPts val="249"/>
              </a:spcBef>
              <a:buClr>
                <a:srgbClr val="4E82BC"/>
              </a:buClr>
              <a:buFont typeface="Wingdings 2" charset="2"/>
              <a:buChar char=""/>
            </a:pPr>
            <a:r>
              <a:rPr lang="ru-RU" sz="1800" b="0" strike="noStrike" spc="-1">
                <a:solidFill>
                  <a:srgbClr val="000000"/>
                </a:solidFill>
                <a:uFill>
                  <a:solidFill>
                    <a:srgbClr val="FFFFFF"/>
                  </a:solidFill>
                </a:uFill>
                <a:latin typeface="Verdana"/>
              </a:rPr>
              <a:t>Пятый уровень</a:t>
            </a:r>
          </a:p>
        </p:txBody>
      </p:sp>
      <p:sp>
        <p:nvSpPr>
          <p:cNvPr id="93" name="PlaceHolder 6"/>
          <p:cNvSpPr>
            <a:spLocks noGrp="1"/>
          </p:cNvSpPr>
          <p:nvPr>
            <p:ph type="dt"/>
          </p:nvPr>
        </p:nvSpPr>
        <p:spPr>
          <a:xfrm>
            <a:off x="3776400" y="6111720"/>
            <a:ext cx="2285640" cy="364680"/>
          </a:xfrm>
          <a:prstGeom prst="rect">
            <a:avLst/>
          </a:prstGeom>
        </p:spPr>
        <p:txBody>
          <a:bodyPr lIns="90000" tIns="45000" rIns="90000" bIns="45000" anchor="b"/>
          <a:lstStyle/>
          <a:p>
            <a:pPr algn="r">
              <a:lnSpc>
                <a:spcPct val="100000"/>
              </a:lnSpc>
            </a:pPr>
            <a:fld id="{8B9AE439-EA1C-41EC-A3C9-64885E2BD9B2}" type="datetime">
              <a:rPr lang="ru-RU" sz="1000" b="0" strike="noStrike" spc="-1">
                <a:solidFill>
                  <a:srgbClr val="A7A49A"/>
                </a:solidFill>
                <a:uFill>
                  <a:solidFill>
                    <a:srgbClr val="FFFFFF"/>
                  </a:solidFill>
                </a:uFill>
                <a:latin typeface="Verdana"/>
              </a:rPr>
              <a:pPr algn="r">
                <a:lnSpc>
                  <a:spcPct val="100000"/>
                </a:lnSpc>
              </a:pPr>
              <a:t>09.03.2021</a:t>
            </a:fld>
            <a:endParaRPr lang="ru-RU" sz="1000" b="0" strike="noStrike" spc="-1">
              <a:solidFill>
                <a:srgbClr val="000000"/>
              </a:solidFill>
              <a:uFill>
                <a:solidFill>
                  <a:srgbClr val="FFFFFF"/>
                </a:solidFill>
              </a:uFill>
              <a:latin typeface="Times New Roman"/>
            </a:endParaRPr>
          </a:p>
        </p:txBody>
      </p:sp>
      <p:sp>
        <p:nvSpPr>
          <p:cNvPr id="94" name="PlaceHolder 7"/>
          <p:cNvSpPr>
            <a:spLocks noGrp="1"/>
          </p:cNvSpPr>
          <p:nvPr>
            <p:ph type="ftr"/>
          </p:nvPr>
        </p:nvSpPr>
        <p:spPr>
          <a:xfrm>
            <a:off x="6062400" y="6111720"/>
            <a:ext cx="2285640" cy="364680"/>
          </a:xfrm>
          <a:prstGeom prst="rect">
            <a:avLst/>
          </a:prstGeom>
        </p:spPr>
        <p:txBody>
          <a:bodyPr lIns="90000" tIns="45000" rIns="90000" bIns="45000" anchor="b"/>
          <a:lstStyle/>
          <a:p>
            <a:endParaRPr lang="ru-RU" sz="2400" b="0" strike="noStrike" spc="-1">
              <a:solidFill>
                <a:srgbClr val="000000"/>
              </a:solidFill>
              <a:uFill>
                <a:solidFill>
                  <a:srgbClr val="FFFFFF"/>
                </a:solidFill>
              </a:uFill>
              <a:latin typeface="Times New Roman"/>
            </a:endParaRPr>
          </a:p>
        </p:txBody>
      </p:sp>
      <p:sp>
        <p:nvSpPr>
          <p:cNvPr id="95" name="PlaceHolder 8"/>
          <p:cNvSpPr>
            <a:spLocks noGrp="1"/>
          </p:cNvSpPr>
          <p:nvPr>
            <p:ph type="sldNum"/>
          </p:nvPr>
        </p:nvSpPr>
        <p:spPr>
          <a:xfrm>
            <a:off x="8348400" y="6111720"/>
            <a:ext cx="456840" cy="364680"/>
          </a:xfrm>
          <a:prstGeom prst="rect">
            <a:avLst/>
          </a:prstGeom>
        </p:spPr>
        <p:txBody>
          <a:bodyPr lIns="90000" tIns="45000" rIns="90000" bIns="45000" anchor="b"/>
          <a:lstStyle/>
          <a:p>
            <a:pPr algn="r">
              <a:lnSpc>
                <a:spcPct val="100000"/>
              </a:lnSpc>
            </a:pPr>
            <a:fld id="{D4BB106E-636C-410D-8D73-6B332DB06B9D}" type="slidenum">
              <a:rPr lang="ru-RU" sz="1000" b="0" strike="noStrike" spc="-1">
                <a:solidFill>
                  <a:srgbClr val="A7A49A"/>
                </a:solidFill>
                <a:uFill>
                  <a:solidFill>
                    <a:srgbClr val="FFFFFF"/>
                  </a:solidFill>
                </a:uFill>
                <a:latin typeface="Verdana"/>
              </a:rPr>
              <a:pPr algn="r">
                <a:lnSpc>
                  <a:spcPct val="100000"/>
                </a:lnSpc>
              </a:pPr>
              <a:t>‹#›</a:t>
            </a:fld>
            <a:endParaRPr lang="ru-RU" sz="10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32" name="CustomShape 1"/>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133" name="CustomShape 2"/>
          <p:cNvSpPr/>
          <p:nvPr/>
        </p:nvSpPr>
        <p:spPr>
          <a:xfrm>
            <a:off x="418680" y="434160"/>
            <a:ext cx="8306280" cy="5486040"/>
          </a:xfrm>
          <a:prstGeom prst="roundRect">
            <a:avLst>
              <a:gd name="adj" fmla="val 2127"/>
            </a:avLst>
          </a:prstGeom>
          <a:gradFill>
            <a:gsLst>
              <a:gs pos="0">
                <a:schemeClr val="bg1">
                  <a:tint val="75000"/>
                  <a:satMod val="150000"/>
                </a:schemeClr>
              </a:gs>
              <a:gs pos="55000">
                <a:schemeClr val="bg1">
                  <a:shade val="75000"/>
                  <a:satMod val="100000"/>
                </a:schemeClr>
              </a:gs>
              <a:gs pos="100000">
                <a:schemeClr val="bg1">
                  <a:shade val="35000"/>
                  <a:satMod val="100000"/>
                </a:schemeClr>
              </a:gs>
            </a:gsLst>
            <a:lin ang="0"/>
          </a:gradFill>
          <a:ln w="9000">
            <a:noFill/>
          </a:ln>
          <a:effectLst>
            <a:outerShdw blurRad="65500" dist="381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134" name="CustomShape 3"/>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135" name="CustomShape 4"/>
          <p:cNvSpPr/>
          <p:nvPr/>
        </p:nvSpPr>
        <p:spPr>
          <a:xfrm>
            <a:off x="418680" y="434160"/>
            <a:ext cx="8306280" cy="3108600"/>
          </a:xfrm>
          <a:prstGeom prst="roundRect">
            <a:avLst>
              <a:gd name="adj" fmla="val 4578"/>
            </a:avLst>
          </a:prstGeom>
          <a:gradFill>
            <a:gsLst>
              <a:gs pos="0">
                <a:schemeClr val="bg1">
                  <a:tint val="75000"/>
                  <a:satMod val="150000"/>
                </a:schemeClr>
              </a:gs>
              <a:gs pos="55000">
                <a:schemeClr val="bg1">
                  <a:shade val="75000"/>
                  <a:satMod val="100000"/>
                </a:schemeClr>
              </a:gs>
              <a:gs pos="100000">
                <a:schemeClr val="bg1">
                  <a:shade val="35000"/>
                  <a:satMod val="100000"/>
                </a:schemeClr>
              </a:gs>
            </a:gsLst>
            <a:lin ang="0"/>
          </a:gradFill>
          <a:ln w="9000">
            <a:noFill/>
          </a:ln>
          <a:effectLst>
            <a:outerShdw blurRad="65500" dist="381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136" name="PlaceHolder 5"/>
          <p:cNvSpPr>
            <a:spLocks noGrp="1"/>
          </p:cNvSpPr>
          <p:nvPr>
            <p:ph type="title"/>
          </p:nvPr>
        </p:nvSpPr>
        <p:spPr>
          <a:xfrm>
            <a:off x="722520" y="1820160"/>
            <a:ext cx="7772040" cy="1828440"/>
          </a:xfrm>
          <a:prstGeom prst="rect">
            <a:avLst/>
          </a:prstGeom>
        </p:spPr>
        <p:txBody>
          <a:bodyPr lIns="45720" tIns="45000" rIns="45720" anchor="b"/>
          <a:lstStyle/>
          <a:p>
            <a:pPr algn="r">
              <a:lnSpc>
                <a:spcPct val="100000"/>
              </a:lnSpc>
            </a:pPr>
            <a:r>
              <a:rPr lang="ru-RU" sz="4500" b="1" strike="noStrike" spc="-1">
                <a:solidFill>
                  <a:srgbClr val="FF9257"/>
                </a:solidFill>
                <a:uFill>
                  <a:solidFill>
                    <a:srgbClr val="FFFFFF"/>
                  </a:solidFill>
                </a:uFill>
                <a:latin typeface="Verdana"/>
              </a:rPr>
              <a:t>Образец заголовка</a:t>
            </a:r>
            <a:endParaRPr lang="ru-RU" sz="4500" b="0" strike="noStrike" spc="-1">
              <a:solidFill>
                <a:srgbClr val="000000"/>
              </a:solidFill>
              <a:uFill>
                <a:solidFill>
                  <a:srgbClr val="FFFFFF"/>
                </a:solidFill>
              </a:uFill>
              <a:latin typeface="Verdana"/>
            </a:endParaRPr>
          </a:p>
        </p:txBody>
      </p:sp>
      <p:sp>
        <p:nvSpPr>
          <p:cNvPr id="137" name="PlaceHolder 6"/>
          <p:cNvSpPr>
            <a:spLocks noGrp="1"/>
          </p:cNvSpPr>
          <p:nvPr>
            <p:ph type="dt"/>
          </p:nvPr>
        </p:nvSpPr>
        <p:spPr>
          <a:xfrm>
            <a:off x="3776400" y="6111720"/>
            <a:ext cx="2285640" cy="364680"/>
          </a:xfrm>
          <a:prstGeom prst="rect">
            <a:avLst/>
          </a:prstGeom>
        </p:spPr>
        <p:txBody>
          <a:bodyPr lIns="90000" tIns="45000" rIns="90000" bIns="45000" anchor="b"/>
          <a:lstStyle/>
          <a:p>
            <a:pPr algn="r">
              <a:lnSpc>
                <a:spcPct val="100000"/>
              </a:lnSpc>
            </a:pPr>
            <a:fld id="{8327054E-FB41-46F4-9788-306BC3D57082}" type="datetime">
              <a:rPr lang="ru-RU" sz="1000" b="0" strike="noStrike" spc="-1">
                <a:solidFill>
                  <a:srgbClr val="A7A49A"/>
                </a:solidFill>
                <a:uFill>
                  <a:solidFill>
                    <a:srgbClr val="FFFFFF"/>
                  </a:solidFill>
                </a:uFill>
                <a:latin typeface="Verdana"/>
              </a:rPr>
              <a:pPr algn="r">
                <a:lnSpc>
                  <a:spcPct val="100000"/>
                </a:lnSpc>
              </a:pPr>
              <a:t>09.03.2021</a:t>
            </a:fld>
            <a:endParaRPr lang="ru-RU" sz="1000" b="0" strike="noStrike" spc="-1">
              <a:solidFill>
                <a:srgbClr val="000000"/>
              </a:solidFill>
              <a:uFill>
                <a:solidFill>
                  <a:srgbClr val="FFFFFF"/>
                </a:solidFill>
              </a:uFill>
              <a:latin typeface="Times New Roman"/>
            </a:endParaRPr>
          </a:p>
        </p:txBody>
      </p:sp>
      <p:sp>
        <p:nvSpPr>
          <p:cNvPr id="138" name="PlaceHolder 7"/>
          <p:cNvSpPr>
            <a:spLocks noGrp="1"/>
          </p:cNvSpPr>
          <p:nvPr>
            <p:ph type="ftr"/>
          </p:nvPr>
        </p:nvSpPr>
        <p:spPr>
          <a:xfrm>
            <a:off x="6062400" y="6111720"/>
            <a:ext cx="2285640" cy="364680"/>
          </a:xfrm>
          <a:prstGeom prst="rect">
            <a:avLst/>
          </a:prstGeom>
        </p:spPr>
        <p:txBody>
          <a:bodyPr lIns="90000" tIns="45000" rIns="90000" bIns="45000" anchor="b"/>
          <a:lstStyle/>
          <a:p>
            <a:endParaRPr lang="ru-RU" sz="2400" b="0" strike="noStrike" spc="-1">
              <a:solidFill>
                <a:srgbClr val="000000"/>
              </a:solidFill>
              <a:uFill>
                <a:solidFill>
                  <a:srgbClr val="FFFFFF"/>
                </a:solidFill>
              </a:uFill>
              <a:latin typeface="Times New Roman"/>
            </a:endParaRPr>
          </a:p>
        </p:txBody>
      </p:sp>
      <p:sp>
        <p:nvSpPr>
          <p:cNvPr id="139" name="PlaceHolder 8"/>
          <p:cNvSpPr>
            <a:spLocks noGrp="1"/>
          </p:cNvSpPr>
          <p:nvPr>
            <p:ph type="sldNum"/>
          </p:nvPr>
        </p:nvSpPr>
        <p:spPr>
          <a:xfrm>
            <a:off x="8348400" y="6111720"/>
            <a:ext cx="456840" cy="364680"/>
          </a:xfrm>
          <a:prstGeom prst="rect">
            <a:avLst/>
          </a:prstGeom>
        </p:spPr>
        <p:txBody>
          <a:bodyPr lIns="90000" tIns="45000" rIns="90000" bIns="45000" anchor="b"/>
          <a:lstStyle/>
          <a:p>
            <a:pPr algn="r">
              <a:lnSpc>
                <a:spcPct val="100000"/>
              </a:lnSpc>
            </a:pPr>
            <a:fld id="{9151D18A-535C-4562-8039-44591FFF7EB7}" type="slidenum">
              <a:rPr lang="ru-RU" sz="1000" b="0" strike="noStrike" spc="-1">
                <a:solidFill>
                  <a:srgbClr val="A7A49A"/>
                </a:solidFill>
                <a:uFill>
                  <a:solidFill>
                    <a:srgbClr val="FFFFFF"/>
                  </a:solidFill>
                </a:uFill>
                <a:latin typeface="Verdana"/>
              </a:rPr>
              <a:pPr algn="r">
                <a:lnSpc>
                  <a:spcPct val="100000"/>
                </a:lnSpc>
              </a:pPr>
              <a:t>‹#›</a:t>
            </a:fld>
            <a:endParaRPr lang="ru-RU" sz="1000" b="0" strike="noStrike" spc="-1">
              <a:solidFill>
                <a:srgbClr val="000000"/>
              </a:solidFill>
              <a:uFill>
                <a:solidFill>
                  <a:srgbClr val="FFFFFF"/>
                </a:solidFill>
              </a:uFill>
              <a:latin typeface="Times New Roman"/>
            </a:endParaRPr>
          </a:p>
        </p:txBody>
      </p:sp>
      <p:sp>
        <p:nvSpPr>
          <p:cNvPr id="140" name="PlaceHolder 9"/>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800" b="0" strike="noStrike" spc="-1">
                <a:solidFill>
                  <a:srgbClr val="000000"/>
                </a:solidFill>
                <a:uFill>
                  <a:solidFill>
                    <a:srgbClr val="FFFFFF"/>
                  </a:solidFill>
                </a:uFill>
                <a:latin typeface="Verdana"/>
              </a:rPr>
              <a:t>Для правки структуры щёлкните мышью</a:t>
            </a:r>
          </a:p>
          <a:p>
            <a:pPr marL="864000" lvl="1" indent="-324000">
              <a:spcBef>
                <a:spcPts val="1134"/>
              </a:spcBef>
              <a:buClr>
                <a:srgbClr val="000000"/>
              </a:buClr>
              <a:buSzPct val="75000"/>
              <a:buFont typeface="Symbol" charset="2"/>
              <a:buChar char=""/>
            </a:pPr>
            <a:r>
              <a:rPr lang="ru-RU" sz="2200" b="0" strike="noStrike" spc="-1">
                <a:solidFill>
                  <a:srgbClr val="000000"/>
                </a:solidFill>
                <a:uFill>
                  <a:solidFill>
                    <a:srgbClr val="FFFFFF"/>
                  </a:solidFill>
                </a:uFill>
                <a:latin typeface="Verdana"/>
              </a:rPr>
              <a:t>Второй уровень структуры</a:t>
            </a:r>
          </a:p>
          <a:p>
            <a:pPr marL="1296000" lvl="2" indent="-288000">
              <a:spcBef>
                <a:spcPts val="850"/>
              </a:spcBef>
              <a:buClr>
                <a:srgbClr val="000000"/>
              </a:buClr>
              <a:buSzPct val="45000"/>
              <a:buFont typeface="Wingdings" charset="2"/>
              <a:buChar char=""/>
            </a:pPr>
            <a:r>
              <a:rPr lang="ru-RU" sz="1900" b="0" strike="noStrike" spc="-1">
                <a:solidFill>
                  <a:srgbClr val="000000"/>
                </a:solidFill>
                <a:uFill>
                  <a:solidFill>
                    <a:srgbClr val="FFFFFF"/>
                  </a:solidFill>
                </a:uFill>
                <a:latin typeface="Verdana"/>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uFill>
                  <a:solidFill>
                    <a:srgbClr val="FFFFFF"/>
                  </a:solidFill>
                </a:uFill>
                <a:latin typeface="Verdana"/>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Verdana"/>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Verdana"/>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Verdana"/>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mailto:elena.vasilisa-2014@yandex.ru"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hyperlink" Target="http://voennogorod.russia-sad.ru/" TargetMode="Externa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hyperlink" Target="https://ok.ru/mkdouvoengor" TargetMode="External"/><Relationship Id="rId5" Type="http://schemas.openxmlformats.org/officeDocument/2006/relationships/hyperlink" Target="https://www.art-talant.org/raboty/profile" TargetMode="External"/><Relationship Id="rId4" Type="http://schemas.openxmlformats.org/officeDocument/2006/relationships/hyperlink" Target="https://www.maam.ru/detskijsad/prezentacija-scenarija-sportivnogo-razvlechenija-k-23-fevralja-dlja-detei-4-7-let.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5538960" y="533520"/>
            <a:ext cx="2971440" cy="914040"/>
          </a:xfrm>
          <a:prstGeom prst="rect">
            <a:avLst/>
          </a:prstGeom>
          <a:noFill/>
          <a:ln>
            <a:noFill/>
          </a:ln>
        </p:spPr>
        <p:txBody>
          <a:bodyPr lIns="90000" tIns="45000" rIns="90000" bIns="45000" anchor="b"/>
          <a:lstStyle/>
          <a:p>
            <a:endParaRPr lang="ru-RU" sz="1800" b="0" strike="noStrike" spc="-1">
              <a:solidFill>
                <a:srgbClr val="000000"/>
              </a:solidFill>
              <a:uFill>
                <a:solidFill>
                  <a:srgbClr val="FFFFFF"/>
                </a:solidFill>
              </a:uFill>
              <a:latin typeface="Verdana"/>
            </a:endParaRPr>
          </a:p>
        </p:txBody>
      </p:sp>
      <p:sp>
        <p:nvSpPr>
          <p:cNvPr id="178" name="TextShape 2"/>
          <p:cNvSpPr txBox="1"/>
          <p:nvPr/>
        </p:nvSpPr>
        <p:spPr>
          <a:xfrm>
            <a:off x="4860000" y="1447920"/>
            <a:ext cx="3650400" cy="4205880"/>
          </a:xfrm>
          <a:prstGeom prst="rect">
            <a:avLst/>
          </a:prstGeom>
          <a:noFill/>
          <a:ln>
            <a:noFill/>
          </a:ln>
        </p:spPr>
        <p:txBody>
          <a:bodyPr tIns="91440" rIns="90000" bIns="45000">
            <a:normAutofit fontScale="92500" lnSpcReduction="20000"/>
          </a:bodyPr>
          <a:lstStyle/>
          <a:p>
            <a:pPr marL="18360" algn="ctr">
              <a:lnSpc>
                <a:spcPct val="100000"/>
              </a:lnSpc>
            </a:pPr>
            <a:r>
              <a:rPr lang="ru-RU" sz="1500" b="1" strike="noStrike" spc="-1">
                <a:solidFill>
                  <a:srgbClr val="000000"/>
                </a:solidFill>
                <a:uFill>
                  <a:solidFill>
                    <a:srgbClr val="FFFFFF"/>
                  </a:solidFill>
                </a:uFill>
                <a:latin typeface="Times New Roman"/>
              </a:rPr>
              <a:t>Портфолио</a:t>
            </a:r>
            <a:endParaRPr lang="ru-RU" sz="1500" b="0" strike="noStrike" spc="-1">
              <a:solidFill>
                <a:srgbClr val="000000"/>
              </a:solidFill>
              <a:uFill>
                <a:solidFill>
                  <a:srgbClr val="FFFFFF"/>
                </a:solidFill>
              </a:uFill>
              <a:latin typeface="Verdana"/>
            </a:endParaRPr>
          </a:p>
          <a:p>
            <a:pPr marL="18360" algn="ctr">
              <a:lnSpc>
                <a:spcPct val="100000"/>
              </a:lnSpc>
            </a:pPr>
            <a:endParaRPr lang="ru-RU" sz="1500" b="0" strike="noStrike" spc="-1">
              <a:solidFill>
                <a:srgbClr val="000000"/>
              </a:solidFill>
              <a:uFill>
                <a:solidFill>
                  <a:srgbClr val="FFFFFF"/>
                </a:solidFill>
              </a:uFill>
              <a:latin typeface="Verdana"/>
            </a:endParaRPr>
          </a:p>
          <a:p>
            <a:pPr marL="18360" algn="ctr">
              <a:lnSpc>
                <a:spcPct val="100000"/>
              </a:lnSpc>
            </a:pP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участника </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Всероссийского профессионального конкурса</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«Воспитатель года России - 2021»</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среди педагогических работников</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дошкольных образовательных организаций </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МО   г. Ефремова</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 </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 </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Бородиной Елены Анатольевны</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воспитателя высшей категории</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смешанной дошкольной группы </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комбинированной направленности</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«Почемучки» (5-7 лет)</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 </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 </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 </a:t>
            </a:r>
            <a:endParaRPr lang="ru-RU" sz="1500" b="0" strike="noStrike" spc="-1">
              <a:solidFill>
                <a:srgbClr val="000000"/>
              </a:solidFill>
              <a:uFill>
                <a:solidFill>
                  <a:srgbClr val="FFFFFF"/>
                </a:solidFill>
              </a:uFill>
              <a:latin typeface="Verdana"/>
            </a:endParaRPr>
          </a:p>
          <a:p>
            <a:pPr marL="18360" algn="ctr">
              <a:lnSpc>
                <a:spcPct val="100000"/>
              </a:lnSpc>
            </a:pPr>
            <a:r>
              <a:rPr lang="ru-RU" sz="1500" b="1" strike="noStrike" spc="-1">
                <a:solidFill>
                  <a:srgbClr val="000000"/>
                </a:solidFill>
                <a:uFill>
                  <a:solidFill>
                    <a:srgbClr val="FFFFFF"/>
                  </a:solidFill>
                </a:uFill>
                <a:latin typeface="Times New Roman"/>
              </a:rPr>
              <a:t> </a:t>
            </a:r>
            <a:endParaRPr lang="ru-RU" sz="1500" b="0" strike="noStrike" spc="-1">
              <a:solidFill>
                <a:srgbClr val="000000"/>
              </a:solidFill>
              <a:uFill>
                <a:solidFill>
                  <a:srgbClr val="FFFFFF"/>
                </a:solidFill>
              </a:uFill>
              <a:latin typeface="Verdana"/>
            </a:endParaRPr>
          </a:p>
          <a:p>
            <a:pPr marL="18360" algn="ctr">
              <a:lnSpc>
                <a:spcPct val="100000"/>
              </a:lnSpc>
            </a:pPr>
            <a:r>
              <a:rPr lang="ru-RU" sz="1300" b="0" strike="noStrike" spc="-1">
                <a:solidFill>
                  <a:srgbClr val="000000"/>
                </a:solidFill>
                <a:uFill>
                  <a:solidFill>
                    <a:srgbClr val="FFFFFF"/>
                  </a:solidFill>
                </a:uFill>
                <a:latin typeface="Times New Roman"/>
              </a:rPr>
              <a:t>п. Восточный</a:t>
            </a:r>
            <a:endParaRPr lang="ru-RU" sz="1300" b="0" strike="noStrike" spc="-1">
              <a:solidFill>
                <a:srgbClr val="000000"/>
              </a:solidFill>
              <a:uFill>
                <a:solidFill>
                  <a:srgbClr val="FFFFFF"/>
                </a:solidFill>
              </a:uFill>
              <a:latin typeface="Verdana"/>
            </a:endParaRPr>
          </a:p>
          <a:p>
            <a:pPr marL="18360" algn="ctr">
              <a:lnSpc>
                <a:spcPct val="100000"/>
              </a:lnSpc>
            </a:pPr>
            <a:r>
              <a:rPr lang="ru-RU" sz="1300" b="0" strike="noStrike" spc="-1">
                <a:solidFill>
                  <a:srgbClr val="000000"/>
                </a:solidFill>
                <a:uFill>
                  <a:solidFill>
                    <a:srgbClr val="FFFFFF"/>
                  </a:solidFill>
                </a:uFill>
                <a:latin typeface="Times New Roman"/>
              </a:rPr>
              <a:t>2021г.</a:t>
            </a:r>
            <a:endParaRPr lang="ru-RU" sz="1300" b="0" strike="noStrike" spc="-1">
              <a:solidFill>
                <a:srgbClr val="000000"/>
              </a:solidFill>
              <a:uFill>
                <a:solidFill>
                  <a:srgbClr val="FFFFFF"/>
                </a:solidFill>
              </a:uFill>
              <a:latin typeface="Verdana"/>
            </a:endParaRPr>
          </a:p>
          <a:p>
            <a:pPr marL="18360">
              <a:lnSpc>
                <a:spcPct val="100000"/>
              </a:lnSpc>
            </a:pPr>
            <a:endParaRPr lang="ru-RU" sz="1300" b="0" strike="noStrike" spc="-1">
              <a:solidFill>
                <a:srgbClr val="000000"/>
              </a:solidFill>
              <a:uFill>
                <a:solidFill>
                  <a:srgbClr val="FFFFFF"/>
                </a:solidFill>
              </a:uFill>
              <a:latin typeface="Verdana"/>
            </a:endParaRPr>
          </a:p>
        </p:txBody>
      </p:sp>
      <p:pic>
        <p:nvPicPr>
          <p:cNvPr id="179" name="Picture 3"/>
          <p:cNvPicPr/>
          <p:nvPr/>
        </p:nvPicPr>
        <p:blipFill>
          <a:blip r:embed="rId2" cstate="print"/>
          <a:stretch/>
        </p:blipFill>
        <p:spPr>
          <a:xfrm>
            <a:off x="467640" y="476640"/>
            <a:ext cx="4344480" cy="5472360"/>
          </a:xfrm>
          <a:prstGeom prst="rect">
            <a:avLst/>
          </a:prstGeom>
          <a:ln>
            <a:noFill/>
          </a:ln>
        </p:spPr>
      </p:pic>
      <p:pic>
        <p:nvPicPr>
          <p:cNvPr id="180" name="Изображение1"/>
          <p:cNvPicPr/>
          <p:nvPr/>
        </p:nvPicPr>
        <p:blipFill>
          <a:blip r:embed="rId3" cstate="print"/>
          <a:stretch/>
        </p:blipFill>
        <p:spPr>
          <a:xfrm>
            <a:off x="971640" y="2493000"/>
            <a:ext cx="2160000" cy="2705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3"/>
          <p:cNvPicPr/>
          <p:nvPr/>
        </p:nvPicPr>
        <p:blipFill>
          <a:blip r:embed="rId2" cstate="print"/>
          <a:stretch/>
        </p:blipFill>
        <p:spPr>
          <a:xfrm>
            <a:off x="323640" y="332640"/>
            <a:ext cx="8568720" cy="6192360"/>
          </a:xfrm>
          <a:prstGeom prst="rect">
            <a:avLst/>
          </a:prstGeom>
          <a:ln>
            <a:noFill/>
          </a:ln>
        </p:spPr>
      </p:pic>
      <p:sp>
        <p:nvSpPr>
          <p:cNvPr id="215" name="CustomShape 1"/>
          <p:cNvSpPr/>
          <p:nvPr/>
        </p:nvSpPr>
        <p:spPr>
          <a:xfrm>
            <a:off x="1475640" y="2991960"/>
            <a:ext cx="6768360" cy="3052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0"/>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pic>
        <p:nvPicPr>
          <p:cNvPr id="217" name="Picture 2"/>
          <p:cNvPicPr/>
          <p:nvPr/>
        </p:nvPicPr>
        <p:blipFill>
          <a:blip r:embed="rId3" cstate="print"/>
          <a:stretch/>
        </p:blipFill>
        <p:spPr>
          <a:xfrm rot="21126000">
            <a:off x="1395000" y="2193840"/>
            <a:ext cx="2157120" cy="3168000"/>
          </a:xfrm>
          <a:prstGeom prst="rect">
            <a:avLst/>
          </a:prstGeom>
          <a:ln>
            <a:noFill/>
          </a:ln>
        </p:spPr>
      </p:pic>
      <p:pic>
        <p:nvPicPr>
          <p:cNvPr id="218" name="Picture 3"/>
          <p:cNvPicPr/>
          <p:nvPr/>
        </p:nvPicPr>
        <p:blipFill>
          <a:blip r:embed="rId4" cstate="print"/>
          <a:stretch/>
        </p:blipFill>
        <p:spPr>
          <a:xfrm rot="531000">
            <a:off x="4030560" y="1123200"/>
            <a:ext cx="3930120" cy="2629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Picture 3"/>
          <p:cNvPicPr/>
          <p:nvPr/>
        </p:nvPicPr>
        <p:blipFill>
          <a:blip r:embed="rId2" cstate="print"/>
          <a:stretch/>
        </p:blipFill>
        <p:spPr>
          <a:xfrm>
            <a:off x="323640" y="332640"/>
            <a:ext cx="8568720" cy="6192360"/>
          </a:xfrm>
          <a:prstGeom prst="rect">
            <a:avLst/>
          </a:prstGeom>
          <a:ln>
            <a:noFill/>
          </a:ln>
        </p:spPr>
      </p:pic>
      <p:sp>
        <p:nvSpPr>
          <p:cNvPr id="220" name="CustomShape 1"/>
          <p:cNvSpPr/>
          <p:nvPr/>
        </p:nvSpPr>
        <p:spPr>
          <a:xfrm>
            <a:off x="1475640" y="2991960"/>
            <a:ext cx="6768360" cy="3052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0"/>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sp>
        <p:nvSpPr>
          <p:cNvPr id="222" name="TextShape 3"/>
          <p:cNvSpPr txBox="1"/>
          <p:nvPr/>
        </p:nvSpPr>
        <p:spPr>
          <a:xfrm>
            <a:off x="4139952" y="476672"/>
            <a:ext cx="4464000" cy="5040360"/>
          </a:xfrm>
          <a:prstGeom prst="rect">
            <a:avLst/>
          </a:prstGeom>
          <a:noFill/>
          <a:ln>
            <a:noFill/>
          </a:ln>
        </p:spPr>
        <p:txBody>
          <a:bodyPr tIns="91440" rIns="90000" bIns="45000"/>
          <a:lstStyle/>
          <a:p>
            <a:pPr marL="18360" algn="ctr">
              <a:lnSpc>
                <a:spcPct val="100000"/>
              </a:lnSpc>
            </a:pPr>
            <a:r>
              <a:rPr lang="ru-RU" sz="1400" b="1" i="1" strike="noStrike" spc="-1" dirty="0">
                <a:solidFill>
                  <a:srgbClr val="000000"/>
                </a:solidFill>
                <a:uFill>
                  <a:solidFill>
                    <a:srgbClr val="FFFFFF"/>
                  </a:solidFill>
                </a:uFill>
                <a:latin typeface="Times New Roman"/>
              </a:rPr>
              <a:t>ИНФОРМАЦИОННАЯ КАРТА</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strike="noStrike" spc="-1" dirty="0">
                <a:solidFill>
                  <a:srgbClr val="000000"/>
                </a:solidFill>
                <a:uFill>
                  <a:solidFill>
                    <a:srgbClr val="FFFFFF"/>
                  </a:solidFill>
                </a:uFill>
                <a:latin typeface="Times New Roman"/>
              </a:rPr>
              <a:t>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1" i="1" strike="noStrike" spc="-1" dirty="0">
                <a:solidFill>
                  <a:srgbClr val="000000"/>
                </a:solidFill>
                <a:uFill>
                  <a:solidFill>
                    <a:srgbClr val="FFFFFF"/>
                  </a:solidFill>
                </a:uFill>
                <a:latin typeface="Times New Roman"/>
              </a:rPr>
              <a:t>Бородина Елена Анатольевна  20.05.1967г.р.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воспитатель муниципального казенного дошкольного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образовательного учреждения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«Военногородской детский сад общеразвивающего вида»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п. Восточный;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образование среднее профессиональное,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ГОУ «Тульский педагогический колледж № 2»;  10.06. 2005г.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по специальности «Дошкольное образование»,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квалификация - воспитатель детей дошкольного возраста,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воспитатель для детей с недостатками умственного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и речевого развития;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педагогический стаж 14 лет;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высшая квалификационная категория 22.12.2017г. </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Контакты: 8-906-624-25-67</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u="sng" strike="noStrike" spc="-1" dirty="0">
                <a:solidFill>
                  <a:srgbClr val="6B9F25"/>
                </a:solidFill>
                <a:uFill>
                  <a:solidFill>
                    <a:srgbClr val="FFFFFF"/>
                  </a:solidFill>
                </a:uFill>
                <a:latin typeface="Times New Roman"/>
                <a:hlinkClick r:id="rId3"/>
              </a:rPr>
              <a:t>elena.vasilisa-2014@yandex.ru</a:t>
            </a:r>
            <a:endParaRPr lang="ru-RU" sz="1400" b="0" strike="noStrike" spc="-1" dirty="0">
              <a:solidFill>
                <a:srgbClr val="000000"/>
              </a:solidFill>
              <a:uFill>
                <a:solidFill>
                  <a:srgbClr val="FFFFFF"/>
                </a:solidFill>
              </a:uFill>
              <a:latin typeface="Verdana"/>
            </a:endParaRPr>
          </a:p>
          <a:p>
            <a:pPr marL="18360" algn="ctr">
              <a:lnSpc>
                <a:spcPct val="100000"/>
              </a:lnSpc>
            </a:pPr>
            <a:r>
              <a:rPr lang="ru-RU" sz="1400" b="0" i="1" strike="noStrike" spc="-1" dirty="0">
                <a:solidFill>
                  <a:srgbClr val="000000"/>
                </a:solidFill>
                <a:uFill>
                  <a:solidFill>
                    <a:srgbClr val="FFFFFF"/>
                  </a:solidFill>
                </a:uFill>
                <a:latin typeface="Times New Roman"/>
              </a:rPr>
              <a:t>раб.: 8-48741-9-83-73</a:t>
            </a:r>
            <a:endParaRPr lang="ru-RU" sz="1400" b="0" strike="noStrike" spc="-1" dirty="0">
              <a:solidFill>
                <a:srgbClr val="000000"/>
              </a:solidFill>
              <a:uFill>
                <a:solidFill>
                  <a:srgbClr val="FFFFFF"/>
                </a:solidFill>
              </a:uFill>
              <a:latin typeface="Verdana"/>
            </a:endParaRPr>
          </a:p>
        </p:txBody>
      </p:sp>
      <p:pic>
        <p:nvPicPr>
          <p:cNvPr id="223" name="Изображение1"/>
          <p:cNvPicPr/>
          <p:nvPr/>
        </p:nvPicPr>
        <p:blipFill>
          <a:blip r:embed="rId4" cstate="print"/>
          <a:stretch/>
        </p:blipFill>
        <p:spPr>
          <a:xfrm rot="21423600">
            <a:off x="935640" y="1919520"/>
            <a:ext cx="3024000" cy="4291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2"/>
          <p:cNvPicPr/>
          <p:nvPr/>
        </p:nvPicPr>
        <p:blipFill>
          <a:blip r:embed="rId2" cstate="print"/>
          <a:stretch/>
        </p:blipFill>
        <p:spPr>
          <a:xfrm>
            <a:off x="323640" y="332640"/>
            <a:ext cx="8496720" cy="6192360"/>
          </a:xfrm>
          <a:prstGeom prst="rect">
            <a:avLst/>
          </a:prstGeom>
          <a:ln>
            <a:noFill/>
          </a:ln>
        </p:spPr>
      </p:pic>
      <p:graphicFrame>
        <p:nvGraphicFramePr>
          <p:cNvPr id="225" name="Table 1"/>
          <p:cNvGraphicFramePr/>
          <p:nvPr/>
        </p:nvGraphicFramePr>
        <p:xfrm>
          <a:off x="1523880" y="1397160"/>
          <a:ext cx="6048360" cy="3118485"/>
        </p:xfrm>
        <a:graphic>
          <a:graphicData uri="http://schemas.openxmlformats.org/drawingml/2006/table">
            <a:tbl>
              <a:tblPr/>
              <a:tblGrid>
                <a:gridCol w="360000"/>
                <a:gridCol w="1422000"/>
                <a:gridCol w="1595160"/>
                <a:gridCol w="882000"/>
                <a:gridCol w="1789200"/>
              </a:tblGrid>
              <a:tr h="987480">
                <a:tc>
                  <a:txBody>
                    <a:bodyPr/>
                    <a:lstStyle/>
                    <a:p>
                      <a:pPr algn="ctr">
                        <a:lnSpc>
                          <a:spcPct val="107000"/>
                        </a:lnSpc>
                      </a:pPr>
                      <a:r>
                        <a:rPr lang="ru-RU" sz="1200" b="1" strike="noStrike" spc="-1">
                          <a:solidFill>
                            <a:srgbClr val="000000"/>
                          </a:solidFill>
                          <a:uFill>
                            <a:solidFill>
                              <a:srgbClr val="FFFFFF"/>
                            </a:solidFill>
                          </a:uFill>
                          <a:latin typeface="Times New Roman"/>
                          <a:ea typeface="Times New Roman"/>
                        </a:rPr>
                        <a:t>№ п/п</a:t>
                      </a:r>
                      <a:endParaRPr lang="ru-RU" sz="1200" b="0" strike="noStrike" spc="-1">
                        <a:solidFill>
                          <a:srgbClr val="000000"/>
                        </a:solidFill>
                        <a:uFill>
                          <a:solidFill>
                            <a:srgbClr val="FFFFFF"/>
                          </a:solidFill>
                        </a:uFill>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ru-RU" sz="1200" b="1" strike="noStrike" spc="-1">
                          <a:solidFill>
                            <a:srgbClr val="000000"/>
                          </a:solidFill>
                          <a:uFill>
                            <a:solidFill>
                              <a:srgbClr val="FFFFFF"/>
                            </a:solidFill>
                          </a:uFill>
                          <a:latin typeface="Times New Roman"/>
                          <a:ea typeface="Times New Roman"/>
                        </a:rPr>
                        <a:t>Название </a:t>
                      </a:r>
                      <a:endParaRPr lang="ru-RU" sz="1200" b="0" strike="noStrike" spc="-1">
                        <a:solidFill>
                          <a:srgbClr val="000000"/>
                        </a:solidFill>
                        <a:uFill>
                          <a:solidFill>
                            <a:srgbClr val="FFFFFF"/>
                          </a:solidFill>
                        </a:uFill>
                        <a:latin typeface="Arial"/>
                      </a:endParaRPr>
                    </a:p>
                    <a:p>
                      <a:pPr algn="ctr">
                        <a:lnSpc>
                          <a:spcPct val="107000"/>
                        </a:lnSpc>
                      </a:pPr>
                      <a:r>
                        <a:rPr lang="ru-RU" sz="1200" b="1" strike="noStrike" spc="-1">
                          <a:solidFill>
                            <a:srgbClr val="000000"/>
                          </a:solidFill>
                          <a:uFill>
                            <a:solidFill>
                              <a:srgbClr val="FFFFFF"/>
                            </a:solidFill>
                          </a:uFill>
                          <a:latin typeface="Times New Roman"/>
                          <a:ea typeface="Times New Roman"/>
                        </a:rPr>
                        <a:t>образовательной</a:t>
                      </a:r>
                      <a:r>
                        <a:t/>
                      </a:r>
                      <a:br/>
                      <a:r>
                        <a:rPr lang="ru-RU" sz="1200" b="1" strike="noStrike" spc="-1">
                          <a:solidFill>
                            <a:srgbClr val="000000"/>
                          </a:solidFill>
                          <a:uFill>
                            <a:solidFill>
                              <a:srgbClr val="FFFFFF"/>
                            </a:solidFill>
                          </a:uFill>
                          <a:latin typeface="Times New Roman"/>
                          <a:ea typeface="Times New Roman"/>
                        </a:rPr>
                        <a:t>организации в </a:t>
                      </a:r>
                      <a:endParaRPr lang="ru-RU" sz="1200" b="0" strike="noStrike" spc="-1">
                        <a:solidFill>
                          <a:srgbClr val="000000"/>
                        </a:solidFill>
                        <a:uFill>
                          <a:solidFill>
                            <a:srgbClr val="FFFFFF"/>
                          </a:solidFill>
                        </a:uFill>
                        <a:latin typeface="Arial"/>
                      </a:endParaRPr>
                    </a:p>
                    <a:p>
                      <a:pPr algn="ctr">
                        <a:lnSpc>
                          <a:spcPct val="107000"/>
                        </a:lnSpc>
                      </a:pPr>
                      <a:r>
                        <a:rPr lang="ru-RU" sz="1200" b="1" strike="noStrike" spc="-1">
                          <a:solidFill>
                            <a:srgbClr val="000000"/>
                          </a:solidFill>
                          <a:uFill>
                            <a:solidFill>
                              <a:srgbClr val="FFFFFF"/>
                            </a:solidFill>
                          </a:uFill>
                          <a:latin typeface="Times New Roman"/>
                          <a:ea typeface="Times New Roman"/>
                        </a:rPr>
                        <a:t>соответствии с </a:t>
                      </a:r>
                      <a:endParaRPr lang="ru-RU" sz="1200" b="0" strike="noStrike" spc="-1">
                        <a:solidFill>
                          <a:srgbClr val="000000"/>
                        </a:solidFill>
                        <a:uFill>
                          <a:solidFill>
                            <a:srgbClr val="FFFFFF"/>
                          </a:solidFill>
                        </a:uFill>
                        <a:latin typeface="Arial"/>
                      </a:endParaRPr>
                    </a:p>
                    <a:p>
                      <a:pPr algn="ctr">
                        <a:lnSpc>
                          <a:spcPct val="107000"/>
                        </a:lnSpc>
                      </a:pPr>
                      <a:r>
                        <a:rPr lang="ru-RU" sz="1200" b="1" strike="noStrike" spc="-1">
                          <a:solidFill>
                            <a:srgbClr val="000000"/>
                          </a:solidFill>
                          <a:uFill>
                            <a:solidFill>
                              <a:srgbClr val="FFFFFF"/>
                            </a:solidFill>
                          </a:uFill>
                          <a:latin typeface="Times New Roman"/>
                          <a:ea typeface="Times New Roman"/>
                        </a:rPr>
                        <a:t>Уставом</a:t>
                      </a:r>
                      <a:endParaRPr lang="ru-RU" sz="1200" b="0" strike="noStrike" spc="-1">
                        <a:solidFill>
                          <a:srgbClr val="000000"/>
                        </a:solidFill>
                        <a:uFill>
                          <a:solidFill>
                            <a:srgbClr val="FFFFFF"/>
                          </a:solidFill>
                        </a:uFill>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ru-RU" sz="1200" b="1" strike="noStrike" spc="-1">
                          <a:solidFill>
                            <a:srgbClr val="000000"/>
                          </a:solidFill>
                          <a:uFill>
                            <a:solidFill>
                              <a:srgbClr val="FFFFFF"/>
                            </a:solidFill>
                          </a:uFill>
                          <a:latin typeface="Times New Roman"/>
                          <a:ea typeface="Times New Roman"/>
                        </a:rPr>
                        <a:t>Документ об </a:t>
                      </a:r>
                      <a:endParaRPr lang="ru-RU" sz="1200" b="0" strike="noStrike" spc="-1">
                        <a:solidFill>
                          <a:srgbClr val="000000"/>
                        </a:solidFill>
                        <a:uFill>
                          <a:solidFill>
                            <a:srgbClr val="FFFFFF"/>
                          </a:solidFill>
                        </a:uFill>
                        <a:latin typeface="Arial"/>
                      </a:endParaRPr>
                    </a:p>
                    <a:p>
                      <a:pPr algn="ctr">
                        <a:lnSpc>
                          <a:spcPct val="107000"/>
                        </a:lnSpc>
                      </a:pPr>
                      <a:r>
                        <a:rPr lang="ru-RU" sz="1200" b="1" strike="noStrike" spc="-1">
                          <a:solidFill>
                            <a:srgbClr val="000000"/>
                          </a:solidFill>
                          <a:uFill>
                            <a:solidFill>
                              <a:srgbClr val="FFFFFF"/>
                            </a:solidFill>
                          </a:uFill>
                          <a:latin typeface="Times New Roman"/>
                          <a:ea typeface="Times New Roman"/>
                        </a:rPr>
                        <a:t>образовании </a:t>
                      </a:r>
                      <a:endParaRPr lang="ru-RU" sz="1200" b="0" strike="noStrike" spc="-1">
                        <a:solidFill>
                          <a:srgbClr val="000000"/>
                        </a:solidFill>
                        <a:uFill>
                          <a:solidFill>
                            <a:srgbClr val="FFFFFF"/>
                          </a:solidFill>
                        </a:uFill>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ru-RU" sz="1200" b="1" strike="noStrike" spc="-1">
                          <a:solidFill>
                            <a:srgbClr val="000000"/>
                          </a:solidFill>
                          <a:uFill>
                            <a:solidFill>
                              <a:srgbClr val="FFFFFF"/>
                            </a:solidFill>
                          </a:uFill>
                          <a:latin typeface="Times New Roman"/>
                          <a:ea typeface="Times New Roman"/>
                        </a:rPr>
                        <a:t>Годы </a:t>
                      </a:r>
                      <a:endParaRPr lang="ru-RU" sz="1200" b="0" strike="noStrike" spc="-1">
                        <a:solidFill>
                          <a:srgbClr val="000000"/>
                        </a:solidFill>
                        <a:uFill>
                          <a:solidFill>
                            <a:srgbClr val="FFFFFF"/>
                          </a:solidFill>
                        </a:uFill>
                        <a:latin typeface="Arial"/>
                      </a:endParaRPr>
                    </a:p>
                    <a:p>
                      <a:pPr algn="ctr">
                        <a:lnSpc>
                          <a:spcPct val="107000"/>
                        </a:lnSpc>
                      </a:pPr>
                      <a:r>
                        <a:rPr lang="ru-RU" sz="1200" b="1" strike="noStrike" spc="-1">
                          <a:solidFill>
                            <a:srgbClr val="000000"/>
                          </a:solidFill>
                          <a:uFill>
                            <a:solidFill>
                              <a:srgbClr val="FFFFFF"/>
                            </a:solidFill>
                          </a:uFill>
                          <a:latin typeface="Times New Roman"/>
                          <a:ea typeface="Times New Roman"/>
                        </a:rPr>
                        <a:t>обучения</a:t>
                      </a:r>
                      <a:endParaRPr lang="ru-RU" sz="1200" b="0" strike="noStrike" spc="-1">
                        <a:solidFill>
                          <a:srgbClr val="000000"/>
                        </a:solidFill>
                        <a:uFill>
                          <a:solidFill>
                            <a:srgbClr val="FFFFFF"/>
                          </a:solidFill>
                        </a:uFill>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ru-RU" sz="1200" b="1" strike="noStrike" spc="-1">
                          <a:solidFill>
                            <a:srgbClr val="000000"/>
                          </a:solidFill>
                          <a:uFill>
                            <a:solidFill>
                              <a:srgbClr val="FFFFFF"/>
                            </a:solidFill>
                          </a:uFill>
                          <a:latin typeface="Times New Roman"/>
                          <a:ea typeface="Times New Roman"/>
                        </a:rPr>
                        <a:t>Квалификация, </a:t>
                      </a:r>
                      <a:endParaRPr lang="ru-RU" sz="1200" b="0" strike="noStrike" spc="-1">
                        <a:solidFill>
                          <a:srgbClr val="000000"/>
                        </a:solidFill>
                        <a:uFill>
                          <a:solidFill>
                            <a:srgbClr val="FFFFFF"/>
                          </a:solidFill>
                        </a:uFill>
                        <a:latin typeface="Arial"/>
                      </a:endParaRPr>
                    </a:p>
                    <a:p>
                      <a:pPr algn="ctr">
                        <a:lnSpc>
                          <a:spcPct val="107000"/>
                        </a:lnSpc>
                      </a:pPr>
                      <a:r>
                        <a:rPr lang="ru-RU" sz="1200" b="1" strike="noStrike" spc="-1">
                          <a:solidFill>
                            <a:srgbClr val="000000"/>
                          </a:solidFill>
                          <a:uFill>
                            <a:solidFill>
                              <a:srgbClr val="FFFFFF"/>
                            </a:solidFill>
                          </a:uFill>
                          <a:latin typeface="Times New Roman"/>
                          <a:ea typeface="Times New Roman"/>
                        </a:rPr>
                        <a:t>специальность</a:t>
                      </a:r>
                      <a:endParaRPr lang="ru-RU" sz="1200" b="0" strike="noStrike" spc="-1">
                        <a:solidFill>
                          <a:srgbClr val="000000"/>
                        </a:solidFill>
                        <a:uFill>
                          <a:solidFill>
                            <a:srgbClr val="FFFFFF"/>
                          </a:solidFill>
                        </a:uFill>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r>
              <a:tr h="2036520">
                <a:tc>
                  <a:txBody>
                    <a:bodyPr/>
                    <a:lstStyle/>
                    <a:p>
                      <a:pPr>
                        <a:lnSpc>
                          <a:spcPct val="107000"/>
                        </a:lnSpc>
                      </a:pPr>
                      <a:r>
                        <a:rPr lang="ru-RU" sz="1200" b="1" strike="noStrike" spc="-1">
                          <a:solidFill>
                            <a:srgbClr val="000000"/>
                          </a:solidFill>
                          <a:uFill>
                            <a:solidFill>
                              <a:srgbClr val="FFFFFF"/>
                            </a:solidFill>
                          </a:uFill>
                          <a:latin typeface="Times New Roman"/>
                          <a:ea typeface="Times New Roman"/>
                        </a:rPr>
                        <a:t>1.</a:t>
                      </a:r>
                      <a:endParaRPr lang="ru-RU" sz="1200" b="0" strike="noStrike" spc="-1">
                        <a:solidFill>
                          <a:srgbClr val="000000"/>
                        </a:solidFill>
                        <a:uFill>
                          <a:solidFill>
                            <a:srgbClr val="FFFFFF"/>
                          </a:solidFill>
                        </a:uFill>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7000"/>
                        </a:lnSpc>
                      </a:pPr>
                      <a:r>
                        <a:rPr lang="ru-RU" sz="1200" b="0" strike="noStrike" spc="-1">
                          <a:solidFill>
                            <a:srgbClr val="000000"/>
                          </a:solidFill>
                          <a:uFill>
                            <a:solidFill>
                              <a:srgbClr val="FFFFFF"/>
                            </a:solidFill>
                          </a:uFill>
                          <a:latin typeface="Times New Roman"/>
                          <a:ea typeface="Calibri"/>
                        </a:rPr>
                        <a:t>ГОУ «Тульский </a:t>
                      </a:r>
                      <a:endParaRPr lang="ru-RU" sz="1200" b="0" strike="noStrike" spc="-1">
                        <a:solidFill>
                          <a:srgbClr val="000000"/>
                        </a:solidFill>
                        <a:uFill>
                          <a:solidFill>
                            <a:srgbClr val="FFFFFF"/>
                          </a:solidFill>
                        </a:uFill>
                        <a:latin typeface="Arial"/>
                      </a:endParaRPr>
                    </a:p>
                    <a:p>
                      <a:pPr>
                        <a:lnSpc>
                          <a:spcPct val="107000"/>
                        </a:lnSpc>
                      </a:pPr>
                      <a:r>
                        <a:rPr lang="ru-RU" sz="1200" b="0" strike="noStrike" spc="-1">
                          <a:solidFill>
                            <a:srgbClr val="000000"/>
                          </a:solidFill>
                          <a:uFill>
                            <a:solidFill>
                              <a:srgbClr val="FFFFFF"/>
                            </a:solidFill>
                          </a:uFill>
                          <a:latin typeface="Times New Roman"/>
                          <a:ea typeface="Calibri"/>
                        </a:rPr>
                        <a:t>педагогический</a:t>
                      </a:r>
                      <a:endParaRPr lang="ru-RU" sz="1200" b="0" strike="noStrike" spc="-1">
                        <a:solidFill>
                          <a:srgbClr val="000000"/>
                        </a:solidFill>
                        <a:uFill>
                          <a:solidFill>
                            <a:srgbClr val="FFFFFF"/>
                          </a:solidFill>
                        </a:uFill>
                        <a:latin typeface="Arial"/>
                      </a:endParaRPr>
                    </a:p>
                    <a:p>
                      <a:pPr>
                        <a:lnSpc>
                          <a:spcPct val="107000"/>
                        </a:lnSpc>
                      </a:pPr>
                      <a:r>
                        <a:rPr lang="ru-RU" sz="1200" b="0" strike="noStrike" spc="-1">
                          <a:solidFill>
                            <a:srgbClr val="000000"/>
                          </a:solidFill>
                          <a:uFill>
                            <a:solidFill>
                              <a:srgbClr val="FFFFFF"/>
                            </a:solidFill>
                          </a:uFill>
                          <a:latin typeface="Times New Roman"/>
                          <a:ea typeface="Calibri"/>
                        </a:rPr>
                        <a:t> колледж №2»</a:t>
                      </a:r>
                      <a:endParaRPr lang="ru-RU" sz="1200" b="0" strike="noStrike" spc="-1">
                        <a:solidFill>
                          <a:srgbClr val="000000"/>
                        </a:solidFill>
                        <a:uFill>
                          <a:solidFill>
                            <a:srgbClr val="FFFFFF"/>
                          </a:solidFill>
                        </a:uFill>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ru-RU" sz="1200" b="0" strike="noStrike" spc="-1">
                          <a:solidFill>
                            <a:srgbClr val="000000"/>
                          </a:solidFill>
                          <a:uFill>
                            <a:solidFill>
                              <a:srgbClr val="FFFFFF"/>
                            </a:solidFill>
                          </a:uFill>
                          <a:latin typeface="Times New Roman"/>
                          <a:ea typeface="Calibri"/>
                        </a:rPr>
                        <a:t>Диплом АК 1132002</a:t>
                      </a:r>
                      <a:endParaRPr lang="ru-RU" sz="1200" b="0" strike="noStrike" spc="-1">
                        <a:solidFill>
                          <a:srgbClr val="000000"/>
                        </a:solidFill>
                        <a:uFill>
                          <a:solidFill>
                            <a:srgbClr val="FFFFFF"/>
                          </a:solidFill>
                        </a:uFill>
                        <a:latin typeface="Arial"/>
                      </a:endParaRPr>
                    </a:p>
                    <a:p>
                      <a:pPr algn="ctr">
                        <a:lnSpc>
                          <a:spcPct val="107000"/>
                        </a:lnSpc>
                      </a:pPr>
                      <a:r>
                        <a:rPr lang="ru-RU" sz="1200" b="0" strike="noStrike" spc="-1">
                          <a:solidFill>
                            <a:srgbClr val="000000"/>
                          </a:solidFill>
                          <a:uFill>
                            <a:solidFill>
                              <a:srgbClr val="FFFFFF"/>
                            </a:solidFill>
                          </a:uFill>
                          <a:latin typeface="Times New Roman"/>
                          <a:ea typeface="Calibri"/>
                        </a:rPr>
                        <a:t>регистрационный номер 13092</a:t>
                      </a:r>
                      <a:endParaRPr lang="ru-RU" sz="1200" b="0" strike="noStrike" spc="-1">
                        <a:solidFill>
                          <a:srgbClr val="000000"/>
                        </a:solidFill>
                        <a:uFill>
                          <a:solidFill>
                            <a:srgbClr val="FFFFFF"/>
                          </a:solidFill>
                        </a:uFill>
                        <a:latin typeface="Arial"/>
                      </a:endParaRPr>
                    </a:p>
                    <a:p>
                      <a:pPr algn="ctr">
                        <a:lnSpc>
                          <a:spcPct val="107000"/>
                        </a:lnSpc>
                      </a:pPr>
                      <a:r>
                        <a:rPr lang="ru-RU" sz="1200" b="0" strike="noStrike" spc="-1">
                          <a:solidFill>
                            <a:srgbClr val="000000"/>
                          </a:solidFill>
                          <a:uFill>
                            <a:solidFill>
                              <a:srgbClr val="FFFFFF"/>
                            </a:solidFill>
                          </a:uFill>
                          <a:latin typeface="Times New Roman"/>
                          <a:ea typeface="Calibri"/>
                        </a:rPr>
                        <a:t>16 июня 2005г.</a:t>
                      </a:r>
                      <a:endParaRPr lang="ru-RU" sz="1200" b="0" strike="noStrike" spc="-1">
                        <a:solidFill>
                          <a:srgbClr val="000000"/>
                        </a:solidFill>
                        <a:uFill>
                          <a:solidFill>
                            <a:srgbClr val="FFFFFF"/>
                          </a:solidFill>
                        </a:uFill>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ru-RU" sz="1200" b="0" strike="noStrike" spc="-1">
                          <a:solidFill>
                            <a:srgbClr val="000000"/>
                          </a:solidFill>
                          <a:uFill>
                            <a:solidFill>
                              <a:srgbClr val="FFFFFF"/>
                            </a:solidFill>
                          </a:uFill>
                          <a:latin typeface="Times New Roman"/>
                          <a:ea typeface="Calibri"/>
                        </a:rPr>
                        <a:t>16.06.2005г.</a:t>
                      </a:r>
                      <a:endParaRPr lang="ru-RU" sz="1200" b="0" strike="noStrike" spc="-1">
                        <a:solidFill>
                          <a:srgbClr val="000000"/>
                        </a:solidFill>
                        <a:uFill>
                          <a:solidFill>
                            <a:srgbClr val="FFFFFF"/>
                          </a:solidFill>
                        </a:uFill>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7000"/>
                        </a:lnSpc>
                      </a:pPr>
                      <a:r>
                        <a:rPr lang="ru-RU" sz="1200" b="0" strike="noStrike" spc="-1">
                          <a:solidFill>
                            <a:srgbClr val="000000"/>
                          </a:solidFill>
                          <a:uFill>
                            <a:solidFill>
                              <a:srgbClr val="FFFFFF"/>
                            </a:solidFill>
                          </a:uFill>
                          <a:latin typeface="Times New Roman"/>
                          <a:ea typeface="Calibri"/>
                        </a:rPr>
                        <a:t>Воспитатель детей </a:t>
                      </a:r>
                      <a:endParaRPr lang="ru-RU" sz="1200" b="0" strike="noStrike" spc="-1">
                        <a:solidFill>
                          <a:srgbClr val="000000"/>
                        </a:solidFill>
                        <a:uFill>
                          <a:solidFill>
                            <a:srgbClr val="FFFFFF"/>
                          </a:solidFill>
                        </a:uFill>
                        <a:latin typeface="Arial"/>
                      </a:endParaRPr>
                    </a:p>
                    <a:p>
                      <a:pPr>
                        <a:lnSpc>
                          <a:spcPct val="107000"/>
                        </a:lnSpc>
                      </a:pPr>
                      <a:r>
                        <a:rPr lang="ru-RU" sz="1200" b="0" strike="noStrike" spc="-1">
                          <a:solidFill>
                            <a:srgbClr val="000000"/>
                          </a:solidFill>
                          <a:uFill>
                            <a:solidFill>
                              <a:srgbClr val="FFFFFF"/>
                            </a:solidFill>
                          </a:uFill>
                          <a:latin typeface="Times New Roman"/>
                          <a:ea typeface="Calibri"/>
                        </a:rPr>
                        <a:t>дошкольного </a:t>
                      </a:r>
                      <a:endParaRPr lang="ru-RU" sz="1200" b="0" strike="noStrike" spc="-1">
                        <a:solidFill>
                          <a:srgbClr val="000000"/>
                        </a:solidFill>
                        <a:uFill>
                          <a:solidFill>
                            <a:srgbClr val="FFFFFF"/>
                          </a:solidFill>
                        </a:uFill>
                        <a:latin typeface="Arial"/>
                      </a:endParaRPr>
                    </a:p>
                    <a:p>
                      <a:pPr>
                        <a:lnSpc>
                          <a:spcPct val="107000"/>
                        </a:lnSpc>
                      </a:pPr>
                      <a:r>
                        <a:rPr lang="ru-RU" sz="1200" b="0" strike="noStrike" spc="-1">
                          <a:solidFill>
                            <a:srgbClr val="000000"/>
                          </a:solidFill>
                          <a:uFill>
                            <a:solidFill>
                              <a:srgbClr val="FFFFFF"/>
                            </a:solidFill>
                          </a:uFill>
                          <a:latin typeface="Times New Roman"/>
                          <a:ea typeface="Calibri"/>
                        </a:rPr>
                        <a:t>возраста, </a:t>
                      </a:r>
                      <a:endParaRPr lang="ru-RU" sz="1200" b="0" strike="noStrike" spc="-1">
                        <a:solidFill>
                          <a:srgbClr val="000000"/>
                        </a:solidFill>
                        <a:uFill>
                          <a:solidFill>
                            <a:srgbClr val="FFFFFF"/>
                          </a:solidFill>
                        </a:uFill>
                        <a:latin typeface="Arial"/>
                      </a:endParaRPr>
                    </a:p>
                    <a:p>
                      <a:pPr>
                        <a:lnSpc>
                          <a:spcPct val="107000"/>
                        </a:lnSpc>
                      </a:pPr>
                      <a:r>
                        <a:rPr lang="ru-RU" sz="1200" b="0" strike="noStrike" spc="-1">
                          <a:solidFill>
                            <a:srgbClr val="000000"/>
                          </a:solidFill>
                          <a:uFill>
                            <a:solidFill>
                              <a:srgbClr val="FFFFFF"/>
                            </a:solidFill>
                          </a:uFill>
                          <a:latin typeface="Times New Roman"/>
                          <a:ea typeface="Calibri"/>
                        </a:rPr>
                        <a:t>воспитатель ДОУ для </a:t>
                      </a:r>
                      <a:endParaRPr lang="ru-RU" sz="1200" b="0" strike="noStrike" spc="-1">
                        <a:solidFill>
                          <a:srgbClr val="000000"/>
                        </a:solidFill>
                        <a:uFill>
                          <a:solidFill>
                            <a:srgbClr val="FFFFFF"/>
                          </a:solidFill>
                        </a:uFill>
                        <a:latin typeface="Arial"/>
                      </a:endParaRPr>
                    </a:p>
                    <a:p>
                      <a:pPr>
                        <a:lnSpc>
                          <a:spcPct val="107000"/>
                        </a:lnSpc>
                      </a:pPr>
                      <a:r>
                        <a:rPr lang="ru-RU" sz="1200" b="0" strike="noStrike" spc="-1">
                          <a:solidFill>
                            <a:srgbClr val="000000"/>
                          </a:solidFill>
                          <a:uFill>
                            <a:solidFill>
                              <a:srgbClr val="FFFFFF"/>
                            </a:solidFill>
                          </a:uFill>
                          <a:latin typeface="Times New Roman"/>
                          <a:ea typeface="Calibri"/>
                        </a:rPr>
                        <a:t>детей с недостатками </a:t>
                      </a:r>
                      <a:endParaRPr lang="ru-RU" sz="1200" b="0" strike="noStrike" spc="-1">
                        <a:solidFill>
                          <a:srgbClr val="000000"/>
                        </a:solidFill>
                        <a:uFill>
                          <a:solidFill>
                            <a:srgbClr val="FFFFFF"/>
                          </a:solidFill>
                        </a:uFill>
                        <a:latin typeface="Arial"/>
                      </a:endParaRPr>
                    </a:p>
                    <a:p>
                      <a:pPr>
                        <a:lnSpc>
                          <a:spcPct val="107000"/>
                        </a:lnSpc>
                      </a:pPr>
                      <a:r>
                        <a:rPr lang="ru-RU" sz="1200" b="0" strike="noStrike" spc="-1">
                          <a:solidFill>
                            <a:srgbClr val="000000"/>
                          </a:solidFill>
                          <a:uFill>
                            <a:solidFill>
                              <a:srgbClr val="FFFFFF"/>
                            </a:solidFill>
                          </a:uFill>
                          <a:latin typeface="Times New Roman"/>
                          <a:ea typeface="Calibri"/>
                        </a:rPr>
                        <a:t>умственного и </a:t>
                      </a:r>
                      <a:endParaRPr lang="ru-RU" sz="1200" b="0" strike="noStrike" spc="-1">
                        <a:solidFill>
                          <a:srgbClr val="000000"/>
                        </a:solidFill>
                        <a:uFill>
                          <a:solidFill>
                            <a:srgbClr val="FFFFFF"/>
                          </a:solidFill>
                        </a:uFill>
                        <a:latin typeface="Arial"/>
                      </a:endParaRPr>
                    </a:p>
                    <a:p>
                      <a:pPr>
                        <a:lnSpc>
                          <a:spcPct val="107000"/>
                        </a:lnSpc>
                      </a:pPr>
                      <a:r>
                        <a:rPr lang="ru-RU" sz="1200" b="0" strike="noStrike" spc="-1">
                          <a:solidFill>
                            <a:srgbClr val="000000"/>
                          </a:solidFill>
                          <a:uFill>
                            <a:solidFill>
                              <a:srgbClr val="FFFFFF"/>
                            </a:solidFill>
                          </a:uFill>
                          <a:latin typeface="Times New Roman"/>
                          <a:ea typeface="Calibri"/>
                        </a:rPr>
                        <a:t>речевого развития. </a:t>
                      </a:r>
                      <a:endParaRPr lang="ru-RU" sz="1200" b="0" strike="noStrike" spc="-1">
                        <a:solidFill>
                          <a:srgbClr val="000000"/>
                        </a:solidFill>
                        <a:uFill>
                          <a:solidFill>
                            <a:srgbClr val="FFFFFF"/>
                          </a:solidFill>
                        </a:uFill>
                        <a:latin typeface="Arial"/>
                      </a:endParaRPr>
                    </a:p>
                    <a:p>
                      <a:pPr>
                        <a:lnSpc>
                          <a:spcPct val="107000"/>
                        </a:lnSpc>
                      </a:pPr>
                      <a:r>
                        <a:rPr lang="ru-RU" sz="1200" b="0" strike="noStrike" spc="-1">
                          <a:solidFill>
                            <a:srgbClr val="000000"/>
                          </a:solidFill>
                          <a:uFill>
                            <a:solidFill>
                              <a:srgbClr val="FFFFFF"/>
                            </a:solidFill>
                          </a:uFill>
                          <a:latin typeface="Times New Roman"/>
                          <a:ea typeface="Calibri"/>
                        </a:rPr>
                        <a:t>по специальности </a:t>
                      </a:r>
                      <a:endParaRPr lang="ru-RU" sz="1200" b="0" strike="noStrike" spc="-1">
                        <a:solidFill>
                          <a:srgbClr val="000000"/>
                        </a:solidFill>
                        <a:uFill>
                          <a:solidFill>
                            <a:srgbClr val="FFFFFF"/>
                          </a:solidFill>
                        </a:uFill>
                        <a:latin typeface="Arial"/>
                      </a:endParaRPr>
                    </a:p>
                    <a:p>
                      <a:pPr>
                        <a:lnSpc>
                          <a:spcPct val="107000"/>
                        </a:lnSpc>
                      </a:pPr>
                      <a:r>
                        <a:rPr lang="ru-RU" sz="1200" b="0" strike="noStrike" spc="-1">
                          <a:solidFill>
                            <a:srgbClr val="000000"/>
                          </a:solidFill>
                          <a:uFill>
                            <a:solidFill>
                              <a:srgbClr val="FFFFFF"/>
                            </a:solidFill>
                          </a:uFill>
                          <a:latin typeface="Times New Roman"/>
                          <a:ea typeface="Calibri"/>
                        </a:rPr>
                        <a:t>Дошкольное образование.</a:t>
                      </a:r>
                      <a:endParaRPr lang="ru-RU" sz="1200" b="0" strike="noStrike" spc="-1">
                        <a:solidFill>
                          <a:srgbClr val="000000"/>
                        </a:solidFill>
                        <a:uFill>
                          <a:solidFill>
                            <a:srgbClr val="FFFFFF"/>
                          </a:solidFill>
                        </a:uFill>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226" name="CustomShape 2"/>
          <p:cNvSpPr/>
          <p:nvPr/>
        </p:nvSpPr>
        <p:spPr>
          <a:xfrm>
            <a:off x="3218040" y="692640"/>
            <a:ext cx="270756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400" b="1" i="1" strike="noStrike" spc="-1">
                <a:solidFill>
                  <a:srgbClr val="000000"/>
                </a:solidFill>
                <a:uFill>
                  <a:solidFill>
                    <a:srgbClr val="FFFFFF"/>
                  </a:solidFill>
                </a:uFill>
                <a:latin typeface="Times New Roman"/>
                <a:ea typeface="Times New Roman"/>
              </a:rPr>
              <a:t>ОБЩИЕ СВЕДЕНИЯ </a:t>
            </a:r>
            <a:endParaRPr lang="ru-RU"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Picture 2"/>
          <p:cNvPicPr/>
          <p:nvPr/>
        </p:nvPicPr>
        <p:blipFill>
          <a:blip r:embed="rId2" cstate="print"/>
          <a:stretch/>
        </p:blipFill>
        <p:spPr>
          <a:xfrm>
            <a:off x="323640" y="332640"/>
            <a:ext cx="8496720" cy="6192360"/>
          </a:xfrm>
          <a:prstGeom prst="rect">
            <a:avLst/>
          </a:prstGeom>
          <a:ln>
            <a:noFill/>
          </a:ln>
        </p:spPr>
      </p:pic>
      <p:graphicFrame>
        <p:nvGraphicFramePr>
          <p:cNvPr id="228" name="Table 1"/>
          <p:cNvGraphicFramePr/>
          <p:nvPr/>
        </p:nvGraphicFramePr>
        <p:xfrm>
          <a:off x="539640" y="836640"/>
          <a:ext cx="8064360" cy="5532120"/>
        </p:xfrm>
        <a:graphic>
          <a:graphicData uri="http://schemas.openxmlformats.org/drawingml/2006/table">
            <a:tbl>
              <a:tblPr/>
              <a:tblGrid>
                <a:gridCol w="301320"/>
                <a:gridCol w="2434320"/>
                <a:gridCol w="1008000"/>
                <a:gridCol w="1440000"/>
                <a:gridCol w="1080000"/>
                <a:gridCol w="1224000"/>
                <a:gridCol w="576720"/>
              </a:tblGrid>
              <a:tr h="938520">
                <a:tc>
                  <a:txBody>
                    <a:bodyPr/>
                    <a:lstStyle/>
                    <a:p>
                      <a:pPr algn="ctr">
                        <a:lnSpc>
                          <a:spcPct val="115000"/>
                        </a:lnSpc>
                      </a:pPr>
                      <a:r>
                        <a:rPr lang="ru-RU" sz="1200" b="0" strike="noStrike" spc="-1">
                          <a:solidFill>
                            <a:srgbClr val="00000A"/>
                          </a:solidFill>
                          <a:uFill>
                            <a:solidFill>
                              <a:srgbClr val="FFFFFF"/>
                            </a:solidFill>
                          </a:uFill>
                          <a:latin typeface="Times New Roman"/>
                          <a:ea typeface="Times New Roman"/>
                        </a:rPr>
                        <a:t>№ п/п</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Times New Roman"/>
                        </a:rPr>
                        <a:t>Тема курсов</a:t>
                      </a:r>
                      <a:endParaRPr lang="ru-RU" sz="1200" b="0" strike="noStrike" spc="-1">
                        <a:solidFill>
                          <a:srgbClr val="000000"/>
                        </a:solidFill>
                        <a:uFill>
                          <a:solidFill>
                            <a:srgbClr val="FFFFFF"/>
                          </a:solidFill>
                        </a:uFill>
                        <a:latin typeface="Arial"/>
                      </a:endParaRPr>
                    </a:p>
                    <a:p>
                      <a:pPr algn="ctr">
                        <a:lnSpc>
                          <a:spcPct val="115000"/>
                        </a:lnSpc>
                      </a:pPr>
                      <a:r>
                        <a:rPr lang="ru-RU" sz="1200" b="0" strike="noStrike" spc="-1">
                          <a:solidFill>
                            <a:srgbClr val="00000A"/>
                          </a:solidFill>
                          <a:uFill>
                            <a:solidFill>
                              <a:srgbClr val="FFFFFF"/>
                            </a:solidFill>
                          </a:uFill>
                          <a:latin typeface="Times New Roman"/>
                          <a:ea typeface="Times New Roman"/>
                        </a:rPr>
                        <a:t>повышения</a:t>
                      </a:r>
                      <a:endParaRPr lang="ru-RU" sz="1200" b="0" strike="noStrike" spc="-1">
                        <a:solidFill>
                          <a:srgbClr val="000000"/>
                        </a:solidFill>
                        <a:uFill>
                          <a:solidFill>
                            <a:srgbClr val="FFFFFF"/>
                          </a:solidFill>
                        </a:uFill>
                        <a:latin typeface="Arial"/>
                      </a:endParaRPr>
                    </a:p>
                    <a:p>
                      <a:pPr algn="ctr">
                        <a:lnSpc>
                          <a:spcPct val="115000"/>
                        </a:lnSpc>
                      </a:pPr>
                      <a:r>
                        <a:rPr lang="ru-RU" sz="1200" b="0" strike="noStrike" spc="-1">
                          <a:solidFill>
                            <a:srgbClr val="00000A"/>
                          </a:solidFill>
                          <a:uFill>
                            <a:solidFill>
                              <a:srgbClr val="FFFFFF"/>
                            </a:solidFill>
                          </a:uFill>
                          <a:latin typeface="Times New Roman"/>
                          <a:ea typeface="Times New Roman"/>
                        </a:rPr>
                        <a:t>квалификации,</a:t>
                      </a:r>
                      <a:endParaRPr lang="ru-RU" sz="1200" b="0" strike="noStrike" spc="-1">
                        <a:solidFill>
                          <a:srgbClr val="000000"/>
                        </a:solidFill>
                        <a:uFill>
                          <a:solidFill>
                            <a:srgbClr val="FFFFFF"/>
                          </a:solidFill>
                        </a:uFill>
                        <a:latin typeface="Arial"/>
                      </a:endParaRPr>
                    </a:p>
                    <a:p>
                      <a:pPr algn="ctr">
                        <a:lnSpc>
                          <a:spcPct val="115000"/>
                        </a:lnSpc>
                      </a:pPr>
                      <a:r>
                        <a:rPr lang="ru-RU" sz="1200" b="0" strike="noStrike" spc="-1">
                          <a:solidFill>
                            <a:srgbClr val="00000A"/>
                          </a:solidFill>
                          <a:uFill>
                            <a:solidFill>
                              <a:srgbClr val="FFFFFF"/>
                            </a:solidFill>
                          </a:uFill>
                          <a:latin typeface="Times New Roman"/>
                          <a:ea typeface="Times New Roman"/>
                        </a:rPr>
                        <a:t>стажировки</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Times New Roman"/>
                        </a:rPr>
                        <a:t>Место </a:t>
                      </a:r>
                      <a:r>
                        <a:t/>
                      </a:r>
                      <a:br/>
                      <a:r>
                        <a:rPr lang="ru-RU" sz="1200" b="0" strike="noStrike" spc="-1">
                          <a:solidFill>
                            <a:srgbClr val="00000A"/>
                          </a:solidFill>
                          <a:uFill>
                            <a:solidFill>
                              <a:srgbClr val="FFFFFF"/>
                            </a:solidFill>
                          </a:uFill>
                          <a:latin typeface="Times New Roman"/>
                          <a:ea typeface="Times New Roman"/>
                        </a:rPr>
                        <a:t>прохождения </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Times New Roman"/>
                        </a:rPr>
                        <a:t>Название </a:t>
                      </a:r>
                      <a:endParaRPr lang="ru-RU" sz="1200" b="0" strike="noStrike" spc="-1">
                        <a:solidFill>
                          <a:srgbClr val="000000"/>
                        </a:solidFill>
                        <a:uFill>
                          <a:solidFill>
                            <a:srgbClr val="FFFFFF"/>
                          </a:solidFill>
                        </a:uFill>
                        <a:latin typeface="Arial"/>
                      </a:endParaRPr>
                    </a:p>
                    <a:p>
                      <a:pPr algn="ctr">
                        <a:lnSpc>
                          <a:spcPct val="115000"/>
                        </a:lnSpc>
                      </a:pPr>
                      <a:r>
                        <a:rPr lang="ru-RU" sz="1200" b="0" strike="noStrike" spc="-1">
                          <a:solidFill>
                            <a:srgbClr val="00000A"/>
                          </a:solidFill>
                          <a:uFill>
                            <a:solidFill>
                              <a:srgbClr val="FFFFFF"/>
                            </a:solidFill>
                          </a:uFill>
                          <a:latin typeface="Times New Roman"/>
                          <a:ea typeface="Times New Roman"/>
                        </a:rPr>
                        <a:t>организации, осуществляющей</a:t>
                      </a:r>
                      <a:r>
                        <a:t/>
                      </a:r>
                      <a:br/>
                      <a:r>
                        <a:rPr lang="ru-RU" sz="1200" b="0" strike="noStrike" spc="-1">
                          <a:solidFill>
                            <a:srgbClr val="00000A"/>
                          </a:solidFill>
                          <a:uFill>
                            <a:solidFill>
                              <a:srgbClr val="FFFFFF"/>
                            </a:solidFill>
                          </a:uFill>
                          <a:latin typeface="Times New Roman"/>
                          <a:ea typeface="Times New Roman"/>
                        </a:rPr>
                        <a:t>повышение </a:t>
                      </a:r>
                      <a:endParaRPr lang="ru-RU" sz="1200" b="0" strike="noStrike" spc="-1">
                        <a:solidFill>
                          <a:srgbClr val="000000"/>
                        </a:solidFill>
                        <a:uFill>
                          <a:solidFill>
                            <a:srgbClr val="FFFFFF"/>
                          </a:solidFill>
                        </a:uFill>
                        <a:latin typeface="Arial"/>
                      </a:endParaRPr>
                    </a:p>
                    <a:p>
                      <a:pPr algn="ctr">
                        <a:lnSpc>
                          <a:spcPct val="115000"/>
                        </a:lnSpc>
                      </a:pPr>
                      <a:r>
                        <a:rPr lang="ru-RU" sz="1200" b="0" strike="noStrike" spc="-1">
                          <a:solidFill>
                            <a:srgbClr val="00000A"/>
                          </a:solidFill>
                          <a:uFill>
                            <a:solidFill>
                              <a:srgbClr val="FFFFFF"/>
                            </a:solidFill>
                          </a:uFill>
                          <a:latin typeface="Times New Roman"/>
                          <a:ea typeface="Times New Roman"/>
                        </a:rPr>
                        <a:t>квалификации</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Times New Roman"/>
                        </a:rPr>
                        <a:t>Сроки</a:t>
                      </a:r>
                      <a:r>
                        <a:t/>
                      </a:r>
                      <a:br/>
                      <a:r>
                        <a:rPr lang="ru-RU" sz="1200" b="0" strike="noStrike" spc="-1">
                          <a:solidFill>
                            <a:srgbClr val="00000A"/>
                          </a:solidFill>
                          <a:uFill>
                            <a:solidFill>
                              <a:srgbClr val="FFFFFF"/>
                            </a:solidFill>
                          </a:uFill>
                          <a:latin typeface="Times New Roman"/>
                          <a:ea typeface="Times New Roman"/>
                        </a:rPr>
                        <a:t>прохождения </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Times New Roman"/>
                        </a:rPr>
                        <a:t>Название и</a:t>
                      </a:r>
                      <a:endParaRPr lang="ru-RU" sz="1200" b="0" strike="noStrike" spc="-1">
                        <a:solidFill>
                          <a:srgbClr val="000000"/>
                        </a:solidFill>
                        <a:uFill>
                          <a:solidFill>
                            <a:srgbClr val="FFFFFF"/>
                          </a:solidFill>
                        </a:uFill>
                        <a:latin typeface="Arial"/>
                      </a:endParaRPr>
                    </a:p>
                    <a:p>
                      <a:pPr algn="ctr">
                        <a:lnSpc>
                          <a:spcPct val="115000"/>
                        </a:lnSpc>
                      </a:pPr>
                      <a:r>
                        <a:rPr lang="ru-RU" sz="1200" b="0" strike="noStrike" spc="-1">
                          <a:solidFill>
                            <a:srgbClr val="00000A"/>
                          </a:solidFill>
                          <a:uFill>
                            <a:solidFill>
                              <a:srgbClr val="FFFFFF"/>
                            </a:solidFill>
                          </a:uFill>
                          <a:latin typeface="Times New Roman"/>
                          <a:ea typeface="Times New Roman"/>
                        </a:rPr>
                        <a:t>№ документа</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Times New Roman"/>
                        </a:rPr>
                        <a:t>Кол-во </a:t>
                      </a:r>
                      <a:endParaRPr lang="ru-RU" sz="1200" b="0" strike="noStrike" spc="-1">
                        <a:solidFill>
                          <a:srgbClr val="000000"/>
                        </a:solidFill>
                        <a:uFill>
                          <a:solidFill>
                            <a:srgbClr val="FFFFFF"/>
                          </a:solidFill>
                        </a:uFill>
                        <a:latin typeface="Arial"/>
                      </a:endParaRPr>
                    </a:p>
                    <a:p>
                      <a:pPr algn="ctr">
                        <a:lnSpc>
                          <a:spcPct val="115000"/>
                        </a:lnSpc>
                      </a:pPr>
                      <a:r>
                        <a:rPr lang="ru-RU" sz="1200" b="0" strike="noStrike" spc="-1">
                          <a:solidFill>
                            <a:srgbClr val="00000A"/>
                          </a:solidFill>
                          <a:uFill>
                            <a:solidFill>
                              <a:srgbClr val="FFFFFF"/>
                            </a:solidFill>
                          </a:uFill>
                          <a:latin typeface="Times New Roman"/>
                          <a:ea typeface="Times New Roman"/>
                        </a:rPr>
                        <a:t>часов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r h="839160">
                <a:tc>
                  <a:txBody>
                    <a:bodyPr/>
                    <a:lstStyle/>
                    <a:p>
                      <a:pPr>
                        <a:lnSpc>
                          <a:spcPct val="115000"/>
                        </a:lnSpc>
                      </a:pPr>
                      <a:r>
                        <a:rPr lang="ru-RU" sz="1400" b="0" strike="noStrike" spc="-1">
                          <a:solidFill>
                            <a:srgbClr val="00000A"/>
                          </a:solidFill>
                          <a:uFill>
                            <a:solidFill>
                              <a:srgbClr val="FFFFFF"/>
                            </a:solidFill>
                          </a:uFill>
                          <a:latin typeface="Times New Roman"/>
                          <a:ea typeface="Calibri"/>
                        </a:rPr>
                        <a:t>1.</a:t>
                      </a:r>
                      <a:endParaRPr lang="ru-RU" sz="14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 «Актуальные проблемы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образования. Теория и практика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дошкольного</a:t>
                      </a:r>
                      <a:r>
                        <a:rPr lang="ru-RU" sz="1100" b="0" strike="noStrike" spc="-1">
                          <a:solidFill>
                            <a:srgbClr val="00000A"/>
                          </a:solidFill>
                          <a:uFill>
                            <a:solidFill>
                              <a:srgbClr val="FFFFFF"/>
                            </a:solidFill>
                          </a:uFill>
                          <a:latin typeface="Calibri"/>
                          <a:ea typeface="Calibri"/>
                        </a:rPr>
                        <a:t> </a:t>
                      </a:r>
                      <a:r>
                        <a:rPr lang="ru-RU" sz="1200" b="0" strike="noStrike" spc="-1">
                          <a:solidFill>
                            <a:srgbClr val="00000A"/>
                          </a:solidFill>
                          <a:uFill>
                            <a:solidFill>
                              <a:srgbClr val="FFFFFF"/>
                            </a:solidFill>
                          </a:uFill>
                          <a:latin typeface="Times New Roman"/>
                          <a:ea typeface="Calibri"/>
                        </a:rPr>
                        <a:t>образования».</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ru-RU" sz="1200" b="0" strike="noStrike" spc="-1">
                          <a:solidFill>
                            <a:srgbClr val="00000A"/>
                          </a:solidFill>
                          <a:uFill>
                            <a:solidFill>
                              <a:srgbClr val="FFFFFF"/>
                            </a:solidFill>
                          </a:uFill>
                          <a:latin typeface="Times New Roman"/>
                          <a:ea typeface="Calibri"/>
                        </a:rPr>
                        <a:t>г. Ефремов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ГОУ ДПО ТО «ИПК и ППРО ТО»</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с 15.09.2008 - 30.04.2009г.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свидетельство о повышении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квалификации  от 29.04.2009г.</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№2626</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162ч.</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r h="839160">
                <a:tc>
                  <a:txBody>
                    <a:bodyPr/>
                    <a:lstStyle/>
                    <a:p>
                      <a:pPr>
                        <a:lnSpc>
                          <a:spcPct val="115000"/>
                        </a:lnSpc>
                      </a:pPr>
                      <a:r>
                        <a:rPr lang="ru-RU" sz="1400" b="0" strike="noStrike" spc="-1">
                          <a:solidFill>
                            <a:srgbClr val="00000A"/>
                          </a:solidFill>
                          <a:uFill>
                            <a:solidFill>
                              <a:srgbClr val="FFFFFF"/>
                            </a:solidFill>
                          </a:uFill>
                          <a:latin typeface="Times New Roman"/>
                          <a:ea typeface="Calibri"/>
                        </a:rPr>
                        <a:t>2.</a:t>
                      </a:r>
                      <a:endParaRPr lang="ru-RU" sz="14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«Обновление содержания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дошкольного образования в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условиях реализации ФГОС ДО».</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ru-RU" sz="1200" b="0" strike="noStrike" spc="-1">
                          <a:solidFill>
                            <a:srgbClr val="00000A"/>
                          </a:solidFill>
                          <a:uFill>
                            <a:solidFill>
                              <a:srgbClr val="FFFFFF"/>
                            </a:solidFill>
                          </a:uFill>
                          <a:latin typeface="Times New Roman"/>
                          <a:ea typeface="Calibri"/>
                        </a:rPr>
                        <a:t>г. Ефремов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ГОУ ДПО ТО «ИПК и ППРО ТО»</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с  28.10.2013 -13.11.2013г.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удостоверение о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краткосрочном повышении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квалификации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№1459</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72ч.</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r h="839160">
                <a:tc>
                  <a:txBody>
                    <a:bodyPr/>
                    <a:lstStyle/>
                    <a:p>
                      <a:pPr>
                        <a:lnSpc>
                          <a:spcPct val="115000"/>
                        </a:lnSpc>
                      </a:pPr>
                      <a:r>
                        <a:rPr lang="ru-RU" sz="1400" b="0" strike="noStrike" spc="-1">
                          <a:solidFill>
                            <a:srgbClr val="00000A"/>
                          </a:solidFill>
                          <a:uFill>
                            <a:solidFill>
                              <a:srgbClr val="FFFFFF"/>
                            </a:solidFill>
                          </a:uFill>
                          <a:latin typeface="Times New Roman"/>
                          <a:ea typeface="Calibri"/>
                        </a:rPr>
                        <a:t>3. </a:t>
                      </a:r>
                      <a:endParaRPr lang="ru-RU" sz="14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«Позитивная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социализация и индивидуализация детей»</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ru-RU" sz="1200" b="0" strike="noStrike" spc="-1">
                          <a:solidFill>
                            <a:srgbClr val="00000A"/>
                          </a:solidFill>
                          <a:uFill>
                            <a:solidFill>
                              <a:srgbClr val="FFFFFF"/>
                            </a:solidFill>
                          </a:uFill>
                          <a:latin typeface="Times New Roman"/>
                          <a:ea typeface="Calibri"/>
                        </a:rPr>
                        <a:t>г. Ефремов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ГОУ ДПО ТО «ИПК и ППРО ТО»</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с 13.03.2017-24.03.2017г.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удостоверение о повышении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квалификации от 20.04.2017г.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№23341</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72ч.</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r h="1174680">
                <a:tc>
                  <a:txBody>
                    <a:bodyPr/>
                    <a:lstStyle/>
                    <a:p>
                      <a:pPr>
                        <a:lnSpc>
                          <a:spcPct val="115000"/>
                        </a:lnSpc>
                      </a:pPr>
                      <a:r>
                        <a:rPr lang="ru-RU" sz="1400" b="0" strike="noStrike" spc="-1">
                          <a:solidFill>
                            <a:srgbClr val="00000A"/>
                          </a:solidFill>
                          <a:uFill>
                            <a:solidFill>
                              <a:srgbClr val="FFFFFF"/>
                            </a:solidFill>
                          </a:uFill>
                          <a:latin typeface="Times New Roman"/>
                          <a:ea typeface="Calibri"/>
                        </a:rPr>
                        <a:t>4.</a:t>
                      </a:r>
                      <a:endParaRPr lang="ru-RU" sz="14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«Оказание первой помощи»</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г. Ефремов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ФГБОУ ВО «Рязанский государственный медицинский университет имени академика И.П. Павлова»</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С 18.06.2018г.-19.06.2018г.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свидетельство</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8ч.</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229" name="CustomShape 2"/>
          <p:cNvSpPr/>
          <p:nvPr/>
        </p:nvSpPr>
        <p:spPr>
          <a:xfrm>
            <a:off x="1331640" y="476640"/>
            <a:ext cx="59763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400" b="1" strike="noStrike" spc="-1">
                <a:solidFill>
                  <a:srgbClr val="000000"/>
                </a:solidFill>
                <a:uFill>
                  <a:solidFill>
                    <a:srgbClr val="FFFFFF"/>
                  </a:solidFill>
                </a:uFill>
                <a:latin typeface="Times New Roman"/>
              </a:rPr>
              <a:t>Курсы повышения квалификации, стажировка </a:t>
            </a:r>
            <a:endParaRPr lang="ru-RU" sz="1400" b="0" strike="noStrike" spc="-1">
              <a:solidFill>
                <a:srgbClr val="000000"/>
              </a:solidFill>
              <a:uFill>
                <a:solidFill>
                  <a:srgbClr val="FFFFFF"/>
                </a:solidFill>
              </a:uFill>
              <a:latin typeface="Arial"/>
            </a:endParaRPr>
          </a:p>
          <a:p>
            <a:pPr algn="ctr">
              <a:lnSpc>
                <a:spcPct val="100000"/>
              </a:lnSpc>
            </a:pPr>
            <a:r>
              <a:rPr lang="ru-RU" sz="1400" b="1" i="1" strike="noStrike" spc="-1">
                <a:solidFill>
                  <a:srgbClr val="000000"/>
                </a:solidFill>
                <a:uFill>
                  <a:solidFill>
                    <a:srgbClr val="FFFFFF"/>
                  </a:solidFill>
                </a:uFill>
                <a:latin typeface="Times New Roman"/>
                <a:ea typeface="Times New Roman"/>
              </a:rPr>
              <a:t> </a:t>
            </a:r>
            <a:endParaRPr lang="ru-RU"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2"/>
          <p:cNvPicPr/>
          <p:nvPr/>
        </p:nvPicPr>
        <p:blipFill>
          <a:blip r:embed="rId2" cstate="print"/>
          <a:stretch/>
        </p:blipFill>
        <p:spPr>
          <a:xfrm>
            <a:off x="323640" y="332640"/>
            <a:ext cx="8496720" cy="6192360"/>
          </a:xfrm>
          <a:prstGeom prst="rect">
            <a:avLst/>
          </a:prstGeom>
          <a:ln>
            <a:noFill/>
          </a:ln>
        </p:spPr>
      </p:pic>
      <p:graphicFrame>
        <p:nvGraphicFramePr>
          <p:cNvPr id="231" name="Table 1"/>
          <p:cNvGraphicFramePr/>
          <p:nvPr/>
        </p:nvGraphicFramePr>
        <p:xfrm>
          <a:off x="539640" y="472320"/>
          <a:ext cx="8064360" cy="5797296"/>
        </p:xfrm>
        <a:graphic>
          <a:graphicData uri="http://schemas.openxmlformats.org/drawingml/2006/table">
            <a:tbl>
              <a:tblPr/>
              <a:tblGrid>
                <a:gridCol w="301320"/>
                <a:gridCol w="2434320"/>
                <a:gridCol w="864000"/>
                <a:gridCol w="1584000"/>
                <a:gridCol w="1008000"/>
                <a:gridCol w="1368000"/>
                <a:gridCol w="504720"/>
              </a:tblGrid>
              <a:tr h="360720">
                <a:tc>
                  <a:txBody>
                    <a:bodyPr/>
                    <a:lstStyle/>
                    <a:p>
                      <a:pPr>
                        <a:lnSpc>
                          <a:spcPct val="115000"/>
                        </a:lnSpc>
                      </a:pPr>
                      <a:r>
                        <a:rPr lang="ru-RU" sz="1400" b="0" strike="noStrike" spc="-1">
                          <a:solidFill>
                            <a:srgbClr val="00000A"/>
                          </a:solidFill>
                          <a:uFill>
                            <a:solidFill>
                              <a:srgbClr val="FFFFFF"/>
                            </a:solidFill>
                          </a:uFill>
                          <a:latin typeface="Times New Roman"/>
                          <a:ea typeface="Calibri"/>
                        </a:rPr>
                        <a:t>5.</a:t>
                      </a:r>
                      <a:endParaRPr lang="ru-RU" sz="14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Обучающий семинар «Работа с интерактивными досками»</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г. Тула</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ГОУ ДПО ТО «ИПК и ППРО ТО»</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17.03.2019г.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ru-RU"/>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3ч.</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r h="1510200">
                <a:tc>
                  <a:txBody>
                    <a:bodyPr/>
                    <a:lstStyle/>
                    <a:p>
                      <a:pPr>
                        <a:lnSpc>
                          <a:spcPct val="100000"/>
                        </a:lnSpc>
                      </a:pPr>
                      <a:r>
                        <a:rPr lang="ru-RU" sz="1200" b="0" strike="noStrike" spc="-1">
                          <a:solidFill>
                            <a:srgbClr val="00000A"/>
                          </a:solidFill>
                          <a:uFill>
                            <a:solidFill>
                              <a:srgbClr val="FFFFFF"/>
                            </a:solidFill>
                          </a:uFill>
                          <a:latin typeface="Times New Roman"/>
                          <a:ea typeface="Calibri"/>
                        </a:rPr>
                        <a:t>6.</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«Первая помощь в образовательной организации»</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ru-RU" sz="1200" b="0" strike="noStrike" spc="-1">
                          <a:solidFill>
                            <a:srgbClr val="00000A"/>
                          </a:solidFill>
                          <a:uFill>
                            <a:solidFill>
                              <a:srgbClr val="FFFFFF"/>
                            </a:solidFill>
                          </a:uFill>
                          <a:latin typeface="Times New Roman"/>
                          <a:ea typeface="Calibri"/>
                        </a:rPr>
                        <a:t>г. Ефремов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Автономная некоммерческая организация дополнительного профессионального образования «Среднерусская академия современного знания»</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с 10.03.2020-25.03.2020г.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A"/>
                          </a:solidFill>
                          <a:uFill>
                            <a:solidFill>
                              <a:srgbClr val="FFFFFF"/>
                            </a:solidFill>
                          </a:uFill>
                          <a:latin typeface="Times New Roman"/>
                          <a:ea typeface="Calibri"/>
                        </a:rPr>
                        <a:t>удостоверение о повышении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квалификации от 26.03.2020г.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№22903</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ru-RU" sz="1200" b="0" strike="noStrike" spc="-1">
                          <a:solidFill>
                            <a:srgbClr val="00000A"/>
                          </a:solidFill>
                          <a:uFill>
                            <a:solidFill>
                              <a:srgbClr val="FFFFFF"/>
                            </a:solidFill>
                          </a:uFill>
                          <a:latin typeface="Times New Roman"/>
                          <a:ea typeface="Calibri"/>
                        </a:rPr>
                        <a:t>72ч.</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r h="1708920">
                <a:tc>
                  <a:txBody>
                    <a:bodyPr/>
                    <a:lstStyle/>
                    <a:p>
                      <a:pPr>
                        <a:lnSpc>
                          <a:spcPct val="115000"/>
                        </a:lnSpc>
                      </a:pPr>
                      <a:r>
                        <a:rPr lang="ru-RU" sz="1400" b="0" strike="noStrike" spc="-1">
                          <a:solidFill>
                            <a:srgbClr val="00000A"/>
                          </a:solidFill>
                          <a:uFill>
                            <a:solidFill>
                              <a:srgbClr val="FFFFFF"/>
                            </a:solidFill>
                          </a:uFill>
                          <a:latin typeface="Times New Roman"/>
                          <a:ea typeface="Calibri"/>
                        </a:rPr>
                        <a:t>7.</a:t>
                      </a:r>
                      <a:endParaRPr lang="ru-RU" sz="14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«Педагогическая деятельность в дополнительном образовании детей и взрослых»</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г. Ефремов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Автономная некоммерческая организация дополнительного профессионального образования «Среднерусская академия современного знания»</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с 3.03.2020-10.06.2020г.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Диплом о профессиональной переподготовке от 17.06.2020г. </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A"/>
                          </a:solidFill>
                          <a:uFill>
                            <a:solidFill>
                              <a:srgbClr val="FFFFFF"/>
                            </a:solidFill>
                          </a:uFill>
                          <a:latin typeface="Times New Roman"/>
                          <a:ea typeface="Calibri"/>
                        </a:rPr>
                        <a:t>№5250</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ru-RU"/>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r h="1323720">
                <a:tc>
                  <a:txBody>
                    <a:bodyPr/>
                    <a:lstStyle/>
                    <a:p>
                      <a:pPr>
                        <a:lnSpc>
                          <a:spcPct val="115000"/>
                        </a:lnSpc>
                      </a:pPr>
                      <a:r>
                        <a:rPr lang="ru-RU" sz="1400" b="0" strike="noStrike" spc="-1">
                          <a:solidFill>
                            <a:srgbClr val="00000A"/>
                          </a:solidFill>
                          <a:uFill>
                            <a:solidFill>
                              <a:srgbClr val="FFFFFF"/>
                            </a:solidFill>
                          </a:uFill>
                          <a:latin typeface="Times New Roman"/>
                          <a:ea typeface="Calibri"/>
                        </a:rPr>
                        <a:t>8.</a:t>
                      </a:r>
                      <a:endParaRPr lang="ru-RU" sz="14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«Организация тьюторского сопровождения обучающихся с ОВЗ и инвалидностью в образовательной организации в условиях реализации федеральных государственных образовательных стандартов»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г. Ефремов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ГОУ ДПО ТО «ИПК и ППРО ТО»</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с 16.11.2020-22.12.2020г.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удостоверение о повышении </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A"/>
                          </a:solidFill>
                          <a:uFill>
                            <a:solidFill>
                              <a:srgbClr val="FFFFFF"/>
                            </a:solidFill>
                          </a:uFill>
                          <a:latin typeface="Times New Roman"/>
                          <a:ea typeface="Calibri"/>
                        </a:rPr>
                        <a:t>квалификации от 29.12.2020г. </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A"/>
                          </a:solidFill>
                          <a:uFill>
                            <a:solidFill>
                              <a:srgbClr val="FFFFFF"/>
                            </a:solidFill>
                          </a:uFill>
                          <a:latin typeface="Times New Roman"/>
                          <a:ea typeface="Calibri"/>
                        </a:rPr>
                        <a:t>№2005842 </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144ч.</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Picture 2"/>
          <p:cNvPicPr/>
          <p:nvPr/>
        </p:nvPicPr>
        <p:blipFill>
          <a:blip r:embed="rId2" cstate="print"/>
          <a:stretch/>
        </p:blipFill>
        <p:spPr>
          <a:xfrm>
            <a:off x="323640" y="332640"/>
            <a:ext cx="8496720" cy="6192360"/>
          </a:xfrm>
          <a:prstGeom prst="rect">
            <a:avLst/>
          </a:prstGeom>
          <a:ln>
            <a:noFill/>
          </a:ln>
        </p:spPr>
      </p:pic>
      <p:graphicFrame>
        <p:nvGraphicFramePr>
          <p:cNvPr id="233" name="Table 1"/>
          <p:cNvGraphicFramePr/>
          <p:nvPr/>
        </p:nvGraphicFramePr>
        <p:xfrm>
          <a:off x="539640" y="836640"/>
          <a:ext cx="8064360" cy="2880000"/>
        </p:xfrm>
        <a:graphic>
          <a:graphicData uri="http://schemas.openxmlformats.org/drawingml/2006/table">
            <a:tbl>
              <a:tblPr/>
              <a:tblGrid>
                <a:gridCol w="301320"/>
                <a:gridCol w="2434320"/>
                <a:gridCol w="864000"/>
                <a:gridCol w="1584000"/>
                <a:gridCol w="1008000"/>
                <a:gridCol w="1368000"/>
                <a:gridCol w="504720"/>
              </a:tblGrid>
              <a:tr h="1698480">
                <a:tc>
                  <a:txBody>
                    <a:bodyPr/>
                    <a:lstStyle/>
                    <a:p>
                      <a:pPr>
                        <a:lnSpc>
                          <a:spcPct val="115000"/>
                        </a:lnSpc>
                      </a:pPr>
                      <a:r>
                        <a:rPr lang="ru-RU" sz="1400" b="0" strike="noStrike" spc="-1">
                          <a:solidFill>
                            <a:srgbClr val="00000A"/>
                          </a:solidFill>
                          <a:uFill>
                            <a:solidFill>
                              <a:srgbClr val="FFFFFF"/>
                            </a:solidFill>
                          </a:uFill>
                          <a:latin typeface="Times New Roman"/>
                          <a:ea typeface="Calibri"/>
                        </a:rPr>
                        <a:t>9.</a:t>
                      </a:r>
                      <a:endParaRPr lang="ru-RU" sz="14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Курс вебинаров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г. Ефремов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ФГБНУ «Институт изучения детства, семьи и воспитания РАО», ВОО «Воспитатели России»</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01.03.2020г.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Сертификат №16404</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30ч.</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r h="1181520">
                <a:tc>
                  <a:txBody>
                    <a:bodyPr/>
                    <a:lstStyle/>
                    <a:p>
                      <a:pPr>
                        <a:lnSpc>
                          <a:spcPct val="115000"/>
                        </a:lnSpc>
                      </a:pPr>
                      <a:r>
                        <a:rPr lang="ru-RU" sz="1200" b="0" strike="noStrike" spc="-1">
                          <a:solidFill>
                            <a:srgbClr val="00000A"/>
                          </a:solidFill>
                          <a:uFill>
                            <a:solidFill>
                              <a:srgbClr val="FFFFFF"/>
                            </a:solidFill>
                          </a:uFill>
                          <a:latin typeface="Times New Roman"/>
                          <a:ea typeface="Calibri"/>
                        </a:rPr>
                        <a:t>10.</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20000"/>
                        </a:lnSpc>
                      </a:pPr>
                      <a:r>
                        <a:rPr lang="ru-RU" sz="1200" b="0" strike="noStrike" spc="-1">
                          <a:solidFill>
                            <a:srgbClr val="111111"/>
                          </a:solidFill>
                          <a:uFill>
                            <a:solidFill>
                              <a:srgbClr val="FFFFFF"/>
                            </a:solidFill>
                          </a:uFill>
                          <a:latin typeface="Times New Roman"/>
                          <a:ea typeface="Calibri"/>
                        </a:rPr>
                        <a:t>Современные образовательные технологии в деятельности воспитателя детей дошкольного возраста</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Г. Ефремов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ГОУ ДПО ТО «ИПК и ППРО ТО»</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15.03.2021г. – 21.03.2021г.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ru-RU"/>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ru-RU"/>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2"/>
          <p:cNvPicPr/>
          <p:nvPr/>
        </p:nvPicPr>
        <p:blipFill>
          <a:blip r:embed="rId2" cstate="print"/>
          <a:stretch/>
        </p:blipFill>
        <p:spPr>
          <a:xfrm>
            <a:off x="323640" y="332640"/>
            <a:ext cx="8496720" cy="6192360"/>
          </a:xfrm>
          <a:prstGeom prst="rect">
            <a:avLst/>
          </a:prstGeom>
          <a:ln>
            <a:noFill/>
          </a:ln>
        </p:spPr>
      </p:pic>
      <p:graphicFrame>
        <p:nvGraphicFramePr>
          <p:cNvPr id="235" name="Table 1"/>
          <p:cNvGraphicFramePr/>
          <p:nvPr/>
        </p:nvGraphicFramePr>
        <p:xfrm>
          <a:off x="539640" y="836640"/>
          <a:ext cx="8064360" cy="2880000"/>
        </p:xfrm>
        <a:graphic>
          <a:graphicData uri="http://schemas.openxmlformats.org/drawingml/2006/table">
            <a:tbl>
              <a:tblPr/>
              <a:tblGrid>
                <a:gridCol w="301320"/>
                <a:gridCol w="2434320"/>
                <a:gridCol w="864000"/>
                <a:gridCol w="1584000"/>
                <a:gridCol w="1008000"/>
                <a:gridCol w="1368000"/>
                <a:gridCol w="504720"/>
              </a:tblGrid>
              <a:tr h="1698480">
                <a:tc>
                  <a:txBody>
                    <a:bodyPr/>
                    <a:lstStyle/>
                    <a:p>
                      <a:pPr>
                        <a:lnSpc>
                          <a:spcPct val="115000"/>
                        </a:lnSpc>
                      </a:pPr>
                      <a:r>
                        <a:rPr lang="ru-RU" sz="1400" b="0" strike="noStrike" spc="-1">
                          <a:solidFill>
                            <a:srgbClr val="00000A"/>
                          </a:solidFill>
                          <a:uFill>
                            <a:solidFill>
                              <a:srgbClr val="FFFFFF"/>
                            </a:solidFill>
                          </a:uFill>
                          <a:latin typeface="Times New Roman"/>
                          <a:ea typeface="Calibri"/>
                        </a:rPr>
                        <a:t>9.</a:t>
                      </a:r>
                      <a:endParaRPr lang="ru-RU" sz="14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Курс вебинаров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г. Ефремов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ФГБНУ «Институт изучения детства, семьи и воспитания РАО», ВОО «Воспитатели России»</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01.03.2020г.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Сертификат №16404</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30ч.</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r h="1181520">
                <a:tc>
                  <a:txBody>
                    <a:bodyPr/>
                    <a:lstStyle/>
                    <a:p>
                      <a:pPr>
                        <a:lnSpc>
                          <a:spcPct val="115000"/>
                        </a:lnSpc>
                      </a:pPr>
                      <a:r>
                        <a:rPr lang="ru-RU" sz="1200" b="0" strike="noStrike" spc="-1">
                          <a:solidFill>
                            <a:srgbClr val="00000A"/>
                          </a:solidFill>
                          <a:uFill>
                            <a:solidFill>
                              <a:srgbClr val="FFFFFF"/>
                            </a:solidFill>
                          </a:uFill>
                          <a:latin typeface="Times New Roman"/>
                          <a:ea typeface="Calibri"/>
                        </a:rPr>
                        <a:t>10.</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20000"/>
                        </a:lnSpc>
                      </a:pPr>
                      <a:r>
                        <a:rPr lang="ru-RU" sz="1200" b="0" strike="noStrike" spc="-1">
                          <a:solidFill>
                            <a:srgbClr val="111111"/>
                          </a:solidFill>
                          <a:uFill>
                            <a:solidFill>
                              <a:srgbClr val="FFFFFF"/>
                            </a:solidFill>
                          </a:uFill>
                          <a:latin typeface="Times New Roman"/>
                          <a:ea typeface="Calibri"/>
                        </a:rPr>
                        <a:t>Современные образовательные технологии в деятельности воспитателя детей дошкольного возраста</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200" b="0" strike="noStrike" spc="-1">
                          <a:solidFill>
                            <a:srgbClr val="00000A"/>
                          </a:solidFill>
                          <a:uFill>
                            <a:solidFill>
                              <a:srgbClr val="FFFFFF"/>
                            </a:solidFill>
                          </a:uFill>
                          <a:latin typeface="Times New Roman"/>
                          <a:ea typeface="Calibri"/>
                        </a:rPr>
                        <a:t>Г. Ефремов</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ГОУ ДПО ТО «ИПК и ППРО ТО»</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200" b="0" strike="noStrike" spc="-1">
                          <a:solidFill>
                            <a:srgbClr val="00000A"/>
                          </a:solidFill>
                          <a:uFill>
                            <a:solidFill>
                              <a:srgbClr val="FFFFFF"/>
                            </a:solidFill>
                          </a:uFill>
                          <a:latin typeface="Times New Roman"/>
                          <a:ea typeface="Calibri"/>
                        </a:rPr>
                        <a:t>15.03.2021г. – 21.03.2021г.</a:t>
                      </a:r>
                      <a:endParaRPr lang="ru-RU" sz="1200" b="0" strike="noStrike" spc="-1">
                        <a:solidFill>
                          <a:srgbClr val="000000"/>
                        </a:solidFill>
                        <a:uFill>
                          <a:solidFill>
                            <a:srgbClr val="FFFFFF"/>
                          </a:solidFill>
                        </a:uFill>
                        <a:latin typeface="Arial"/>
                      </a:endParaRPr>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ru-RU"/>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ru-RU"/>
                    </a:p>
                  </a:txBody>
                  <a:tcPr marL="5256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2"/>
          <p:cNvPicPr/>
          <p:nvPr/>
        </p:nvPicPr>
        <p:blipFill>
          <a:blip r:embed="rId2" cstate="print"/>
          <a:stretch/>
        </p:blipFill>
        <p:spPr>
          <a:xfrm>
            <a:off x="323640" y="332640"/>
            <a:ext cx="8496720" cy="6192360"/>
          </a:xfrm>
          <a:prstGeom prst="rect">
            <a:avLst/>
          </a:prstGeom>
          <a:ln>
            <a:noFill/>
          </a:ln>
        </p:spPr>
      </p:pic>
      <p:pic>
        <p:nvPicPr>
          <p:cNvPr id="237" name="Рисунок 1"/>
          <p:cNvPicPr/>
          <p:nvPr/>
        </p:nvPicPr>
        <p:blipFill>
          <a:blip r:embed="rId3" cstate="print"/>
          <a:stretch/>
        </p:blipFill>
        <p:spPr>
          <a:xfrm rot="21397800">
            <a:off x="5879520" y="689040"/>
            <a:ext cx="2409480" cy="2914200"/>
          </a:xfrm>
          <a:prstGeom prst="rect">
            <a:avLst/>
          </a:prstGeom>
          <a:ln>
            <a:noFill/>
          </a:ln>
        </p:spPr>
      </p:pic>
      <p:pic>
        <p:nvPicPr>
          <p:cNvPr id="238" name="Рисунок 3"/>
          <p:cNvPicPr/>
          <p:nvPr/>
        </p:nvPicPr>
        <p:blipFill>
          <a:blip r:embed="rId4" cstate="print"/>
          <a:stretch/>
        </p:blipFill>
        <p:spPr>
          <a:xfrm>
            <a:off x="683640" y="1268640"/>
            <a:ext cx="2819160" cy="2381040"/>
          </a:xfrm>
          <a:prstGeom prst="rect">
            <a:avLst/>
          </a:prstGeom>
          <a:ln>
            <a:noFill/>
          </a:ln>
        </p:spPr>
      </p:pic>
      <p:sp>
        <p:nvSpPr>
          <p:cNvPr id="239" name="CustomShape 1"/>
          <p:cNvSpPr/>
          <p:nvPr/>
        </p:nvSpPr>
        <p:spPr>
          <a:xfrm>
            <a:off x="1187640" y="441000"/>
            <a:ext cx="5760360" cy="100584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400" b="1" strike="noStrike" spc="-1">
                <a:solidFill>
                  <a:srgbClr val="00000A"/>
                </a:solidFill>
                <a:uFill>
                  <a:solidFill>
                    <a:srgbClr val="FFFFFF"/>
                  </a:solidFill>
                </a:uFill>
                <a:latin typeface="Times New Roman"/>
                <a:ea typeface="Calibri"/>
              </a:rPr>
              <a:t>ОБЩЕСТВЕННАЯ ДЕЯТЕЛЬНОСТЬ</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Calibri"/>
              </a:rPr>
              <a:t>Участвовала в мероприятиях ко дню города Ефремова: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Calibri"/>
              </a:rPr>
              <a:t>- выставка «Бал цветов» (флористика), «Сударыня Осень»</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
        <p:nvSpPr>
          <p:cNvPr id="240" name="CustomShape 2"/>
          <p:cNvSpPr/>
          <p:nvPr/>
        </p:nvSpPr>
        <p:spPr>
          <a:xfrm>
            <a:off x="4391280" y="3270600"/>
            <a:ext cx="360720" cy="2030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0" strike="noStrike" spc="-1">
                <a:solidFill>
                  <a:srgbClr val="00000A"/>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sp>
        <p:nvSpPr>
          <p:cNvPr id="241" name="CustomShape 3"/>
          <p:cNvSpPr/>
          <p:nvPr/>
        </p:nvSpPr>
        <p:spPr>
          <a:xfrm>
            <a:off x="467640" y="4059720"/>
            <a:ext cx="3744000" cy="163044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buClr>
                <a:srgbClr val="00000A"/>
              </a:buClr>
              <a:buFont typeface="StarSymbol"/>
              <a:buChar char="-"/>
            </a:pPr>
            <a:r>
              <a:rPr lang="ru-RU" sz="1400" b="0" strike="noStrike" spc="-1">
                <a:solidFill>
                  <a:srgbClr val="00000A"/>
                </a:solidFill>
                <a:uFill>
                  <a:solidFill>
                    <a:srgbClr val="FFFFFF"/>
                  </a:solidFill>
                </a:uFill>
                <a:latin typeface="Times New Roman"/>
                <a:ea typeface="Calibri"/>
              </a:rPr>
              <a:t>в Бунинском детском фольклорном празднике: фестиваль Огородных Пугал;</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Calibri"/>
              </a:rPr>
              <a:t>Участвовала в шествии Дедов Морозов 2018г.</a:t>
            </a:r>
            <a:endParaRPr lang="ru-RU" sz="14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Verdana"/>
                <a:ea typeface="Calibri"/>
              </a:rPr>
              <a:t> </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Участвовала в конкурсе «Баба Яга — 2019»</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pic>
        <p:nvPicPr>
          <p:cNvPr id="242" name="Изображение21"/>
          <p:cNvPicPr/>
          <p:nvPr/>
        </p:nvPicPr>
        <p:blipFill>
          <a:blip r:embed="rId5" cstate="print"/>
          <a:stretch/>
        </p:blipFill>
        <p:spPr>
          <a:xfrm rot="772800">
            <a:off x="4225680" y="3183840"/>
            <a:ext cx="2009520" cy="2933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Picture 2"/>
          <p:cNvPicPr/>
          <p:nvPr/>
        </p:nvPicPr>
        <p:blipFill>
          <a:blip r:embed="rId2" cstate="print"/>
          <a:stretch/>
        </p:blipFill>
        <p:spPr>
          <a:xfrm>
            <a:off x="323640" y="332640"/>
            <a:ext cx="8496720" cy="6192360"/>
          </a:xfrm>
          <a:prstGeom prst="rect">
            <a:avLst/>
          </a:prstGeom>
          <a:ln>
            <a:noFill/>
          </a:ln>
        </p:spPr>
      </p:pic>
      <p:sp>
        <p:nvSpPr>
          <p:cNvPr id="244" name="CustomShape 1"/>
          <p:cNvSpPr/>
          <p:nvPr/>
        </p:nvSpPr>
        <p:spPr>
          <a:xfrm>
            <a:off x="539640" y="3076200"/>
            <a:ext cx="5040360" cy="369000"/>
          </a:xfrm>
          <a:prstGeom prst="rect">
            <a:avLst/>
          </a:prstGeom>
          <a:noFill/>
          <a:ln w="9360">
            <a:noFill/>
          </a:ln>
        </p:spPr>
        <p:style>
          <a:lnRef idx="0">
            <a:scrgbClr r="0" g="0" b="0"/>
          </a:lnRef>
          <a:fillRef idx="0">
            <a:scrgbClr r="0" g="0" b="0"/>
          </a:fillRef>
          <a:effectRef idx="0">
            <a:scrgbClr r="0" g="0" b="0"/>
          </a:effectRef>
          <a:fontRef idx="minor"/>
        </p:style>
      </p:sp>
      <p:sp>
        <p:nvSpPr>
          <p:cNvPr id="245" name="CustomShape 2"/>
          <p:cNvSpPr/>
          <p:nvPr/>
        </p:nvSpPr>
        <p:spPr>
          <a:xfrm>
            <a:off x="539640" y="605520"/>
            <a:ext cx="2592000" cy="3052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400" b="0" strike="noStrike" spc="-1">
                <a:solidFill>
                  <a:srgbClr val="00000A"/>
                </a:solidFill>
                <a:uFill>
                  <a:solidFill>
                    <a:srgbClr val="FFFFFF"/>
                  </a:solidFill>
                </a:uFill>
                <a:latin typeface="Times New Roman"/>
                <a:ea typeface="Calibri"/>
              </a:rPr>
              <a:t>Участвовала в субботниках</a:t>
            </a:r>
            <a:endParaRPr lang="ru-RU" sz="1400" b="0" strike="noStrike" spc="-1">
              <a:solidFill>
                <a:srgbClr val="000000"/>
              </a:solidFill>
              <a:uFill>
                <a:solidFill>
                  <a:srgbClr val="FFFFFF"/>
                </a:solidFill>
              </a:uFill>
              <a:latin typeface="Arial"/>
            </a:endParaRPr>
          </a:p>
        </p:txBody>
      </p:sp>
      <p:pic>
        <p:nvPicPr>
          <p:cNvPr id="246" name="Изображение17"/>
          <p:cNvPicPr/>
          <p:nvPr/>
        </p:nvPicPr>
        <p:blipFill>
          <a:blip r:embed="rId3" cstate="print"/>
          <a:stretch/>
        </p:blipFill>
        <p:spPr>
          <a:xfrm rot="21146400">
            <a:off x="856080" y="1001880"/>
            <a:ext cx="2266560" cy="2352240"/>
          </a:xfrm>
          <a:prstGeom prst="rect">
            <a:avLst/>
          </a:prstGeom>
          <a:ln>
            <a:noFill/>
          </a:ln>
        </p:spPr>
      </p:pic>
      <p:pic>
        <p:nvPicPr>
          <p:cNvPr id="247" name="Изображение18"/>
          <p:cNvPicPr/>
          <p:nvPr/>
        </p:nvPicPr>
        <p:blipFill>
          <a:blip r:embed="rId4" cstate="print"/>
          <a:stretch/>
        </p:blipFill>
        <p:spPr>
          <a:xfrm rot="279600">
            <a:off x="2627640" y="980640"/>
            <a:ext cx="2447640" cy="2180880"/>
          </a:xfrm>
          <a:prstGeom prst="rect">
            <a:avLst/>
          </a:prstGeom>
          <a:ln>
            <a:noFill/>
          </a:ln>
        </p:spPr>
      </p:pic>
      <p:pic>
        <p:nvPicPr>
          <p:cNvPr id="248" name="Рисунок 1"/>
          <p:cNvPicPr/>
          <p:nvPr/>
        </p:nvPicPr>
        <p:blipFill>
          <a:blip r:embed="rId5" cstate="print"/>
          <a:stretch/>
        </p:blipFill>
        <p:spPr>
          <a:xfrm>
            <a:off x="539640" y="4437000"/>
            <a:ext cx="2609640" cy="1704600"/>
          </a:xfrm>
          <a:prstGeom prst="rect">
            <a:avLst/>
          </a:prstGeom>
          <a:ln>
            <a:noFill/>
          </a:ln>
        </p:spPr>
      </p:pic>
      <p:pic>
        <p:nvPicPr>
          <p:cNvPr id="249" name="Рисунок 2"/>
          <p:cNvPicPr/>
          <p:nvPr/>
        </p:nvPicPr>
        <p:blipFill>
          <a:blip r:embed="rId6" cstate="print"/>
          <a:stretch/>
        </p:blipFill>
        <p:spPr>
          <a:xfrm>
            <a:off x="5940000" y="4221000"/>
            <a:ext cx="2609640" cy="2095200"/>
          </a:xfrm>
          <a:prstGeom prst="rect">
            <a:avLst/>
          </a:prstGeom>
          <a:ln>
            <a:noFill/>
          </a:ln>
        </p:spPr>
      </p:pic>
      <p:pic>
        <p:nvPicPr>
          <p:cNvPr id="250" name="Изображение20"/>
          <p:cNvPicPr/>
          <p:nvPr/>
        </p:nvPicPr>
        <p:blipFill>
          <a:blip r:embed="rId7" cstate="print"/>
          <a:stretch/>
        </p:blipFill>
        <p:spPr>
          <a:xfrm>
            <a:off x="3348000" y="4221000"/>
            <a:ext cx="2142720" cy="1971360"/>
          </a:xfrm>
          <a:prstGeom prst="rect">
            <a:avLst/>
          </a:prstGeom>
          <a:ln>
            <a:noFill/>
          </a:ln>
        </p:spPr>
      </p:pic>
      <p:sp>
        <p:nvSpPr>
          <p:cNvPr id="251" name="CustomShape 3"/>
          <p:cNvSpPr/>
          <p:nvPr/>
        </p:nvSpPr>
        <p:spPr>
          <a:xfrm>
            <a:off x="3420000" y="3525840"/>
            <a:ext cx="4032000" cy="57960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A"/>
                </a:solidFill>
                <a:uFill>
                  <a:solidFill>
                    <a:srgbClr val="FFFFFF"/>
                  </a:solidFill>
                </a:uFill>
                <a:latin typeface="Times New Roman"/>
                <a:ea typeface="Calibri"/>
              </a:rPr>
              <a:t>Участвовала в утренниках детского сада</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
        <p:nvSpPr>
          <p:cNvPr id="252" name="CustomShape 4"/>
          <p:cNvSpPr/>
          <p:nvPr/>
        </p:nvSpPr>
        <p:spPr>
          <a:xfrm>
            <a:off x="4435560" y="532800"/>
            <a:ext cx="272520"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1" i="1" strike="noStrike" spc="-1">
                <a:solidFill>
                  <a:srgbClr val="00000A"/>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sp>
        <p:nvSpPr>
          <p:cNvPr id="253" name="CustomShape 5"/>
          <p:cNvSpPr/>
          <p:nvPr/>
        </p:nvSpPr>
        <p:spPr>
          <a:xfrm>
            <a:off x="4236840" y="2518200"/>
            <a:ext cx="669960" cy="2030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1" i="1" strike="noStrike" spc="-1">
                <a:solidFill>
                  <a:srgbClr val="00000A"/>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sp>
        <p:nvSpPr>
          <p:cNvPr id="254" name="CustomShape 6"/>
          <p:cNvSpPr/>
          <p:nvPr/>
        </p:nvSpPr>
        <p:spPr>
          <a:xfrm>
            <a:off x="4435560" y="4613760"/>
            <a:ext cx="272520" cy="2030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1" i="1" strike="noStrike" spc="-1">
                <a:solidFill>
                  <a:srgbClr val="00000A"/>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Picture 2"/>
          <p:cNvPicPr/>
          <p:nvPr/>
        </p:nvPicPr>
        <p:blipFill>
          <a:blip r:embed="rId2" cstate="print"/>
          <a:stretch/>
        </p:blipFill>
        <p:spPr>
          <a:xfrm>
            <a:off x="323640" y="332640"/>
            <a:ext cx="8496720" cy="6192360"/>
          </a:xfrm>
          <a:prstGeom prst="rect">
            <a:avLst/>
          </a:prstGeom>
          <a:ln>
            <a:noFill/>
          </a:ln>
        </p:spPr>
      </p:pic>
      <p:sp>
        <p:nvSpPr>
          <p:cNvPr id="256" name="CustomShape 1"/>
          <p:cNvSpPr/>
          <p:nvPr/>
        </p:nvSpPr>
        <p:spPr>
          <a:xfrm>
            <a:off x="539640" y="626400"/>
            <a:ext cx="8136720" cy="526824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400" b="1" i="1" strike="noStrike" spc="-1">
                <a:solidFill>
                  <a:srgbClr val="00000A"/>
                </a:solidFill>
                <a:uFill>
                  <a:solidFill>
                    <a:srgbClr val="FFFFFF"/>
                  </a:solidFill>
                </a:uFill>
                <a:latin typeface="Times New Roman"/>
                <a:ea typeface="Calibri"/>
              </a:rPr>
              <a:t>МОЙ ДОСУГ</a:t>
            </a:r>
            <a:endParaRPr lang="ru-RU" sz="1400" b="0" strike="noStrike" spc="-1">
              <a:solidFill>
                <a:srgbClr val="000000"/>
              </a:solidFill>
              <a:uFill>
                <a:solidFill>
                  <a:srgbClr val="FFFFFF"/>
                </a:solidFill>
              </a:uFill>
              <a:latin typeface="Arial"/>
            </a:endParaRPr>
          </a:p>
          <a:p>
            <a:pPr algn="r">
              <a:lnSpc>
                <a:spcPct val="100000"/>
              </a:lnSpc>
            </a:pPr>
            <a:r>
              <a:rPr lang="ru-RU" sz="1400" b="0" strike="noStrike" spc="-1">
                <a:solidFill>
                  <a:srgbClr val="000000"/>
                </a:solidFill>
                <a:uFill>
                  <a:solidFill>
                    <a:srgbClr val="FFFFFF"/>
                  </a:solidFill>
                </a:uFill>
                <a:latin typeface="Times New Roman"/>
                <a:ea typeface="Times New Roman"/>
              </a:rPr>
              <a:t>" Дети должны жить в мире красоты, </a:t>
            </a:r>
            <a:endParaRPr lang="ru-RU" sz="1400" b="0" strike="noStrike" spc="-1">
              <a:solidFill>
                <a:srgbClr val="000000"/>
              </a:solidFill>
              <a:uFill>
                <a:solidFill>
                  <a:srgbClr val="FFFFFF"/>
                </a:solidFill>
              </a:uFill>
              <a:latin typeface="Arial"/>
            </a:endParaRPr>
          </a:p>
          <a:p>
            <a:pPr algn="r">
              <a:lnSpc>
                <a:spcPct val="100000"/>
              </a:lnSpc>
            </a:pPr>
            <a:r>
              <a:rPr lang="ru-RU" sz="1400" b="0" strike="noStrike" spc="-1">
                <a:solidFill>
                  <a:srgbClr val="000000"/>
                </a:solidFill>
                <a:uFill>
                  <a:solidFill>
                    <a:srgbClr val="FFFFFF"/>
                  </a:solidFill>
                </a:uFill>
                <a:latin typeface="Times New Roman"/>
                <a:ea typeface="Times New Roman"/>
              </a:rPr>
              <a:t>игры, сказки, музыки, рисунка, </a:t>
            </a:r>
            <a:endParaRPr lang="ru-RU" sz="1400" b="0" strike="noStrike" spc="-1">
              <a:solidFill>
                <a:srgbClr val="000000"/>
              </a:solidFill>
              <a:uFill>
                <a:solidFill>
                  <a:srgbClr val="FFFFFF"/>
                </a:solidFill>
              </a:uFill>
              <a:latin typeface="Arial"/>
            </a:endParaRPr>
          </a:p>
          <a:p>
            <a:pPr algn="r">
              <a:lnSpc>
                <a:spcPct val="100000"/>
              </a:lnSpc>
            </a:pPr>
            <a:r>
              <a:rPr lang="ru-RU" sz="1400" b="0" strike="noStrike" spc="-1">
                <a:solidFill>
                  <a:srgbClr val="000000"/>
                </a:solidFill>
                <a:uFill>
                  <a:solidFill>
                    <a:srgbClr val="FFFFFF"/>
                  </a:solidFill>
                </a:uFill>
                <a:latin typeface="Times New Roman"/>
                <a:ea typeface="Times New Roman"/>
              </a:rPr>
              <a:t>фантазии, творчества".</a:t>
            </a:r>
            <a:endParaRPr lang="ru-RU" sz="1400" b="0" strike="noStrike" spc="-1">
              <a:solidFill>
                <a:srgbClr val="000000"/>
              </a:solidFill>
              <a:uFill>
                <a:solidFill>
                  <a:srgbClr val="FFFFFF"/>
                </a:solidFill>
              </a:uFill>
              <a:latin typeface="Arial"/>
            </a:endParaRPr>
          </a:p>
          <a:p>
            <a:pPr algn="r">
              <a:lnSpc>
                <a:spcPct val="100000"/>
              </a:lnSpc>
            </a:pPr>
            <a:r>
              <a:rPr lang="ru-RU" sz="1400" b="0" strike="noStrike" spc="-1">
                <a:solidFill>
                  <a:srgbClr val="000000"/>
                </a:solidFill>
                <a:uFill>
                  <a:solidFill>
                    <a:srgbClr val="FFFFFF"/>
                  </a:solidFill>
                </a:uFill>
                <a:latin typeface="Times New Roman"/>
                <a:ea typeface="Times New Roman"/>
              </a:rPr>
              <a:t>В.А. Сухомлинский</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Не все дни бывают  удачные. Бывает так, что сил нет, устаёшь. Но эта усталость никогда не толкала на мысль, чтоб уйти из этой профессии. Я гордо говорю: «Я воспитатель!», потому что люблю своих детей, верю, в каждого из них и горжусь ими! Я учу их радоваться людям, отличать добро от зла, приобщаю к культуре, учу мечтать, творить, дарю им знания и сама стремлюсь к самосовершенствованию. Ведь только у воспитателя, который всегда находится в окружении маленьких детей, есть возможность всегда оставаться молодой и счастливой! Мне кажется, в наше непростое время остаются работать с детьми только истинные педагоги, понимающие детскую душу, которые сами в душе остаются детьми.</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Воспитание – это искусство, труд не менее титанический, чем труд писателя или композитора, но более тяжёлый и ответственный. Воспитатель обращается к душе человеческой не через музыку, как композитор, не с помощью красок, как художник, а напрямую. Воспитывает своими знаниями и любовью, своим отношением к миру.</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«Заметить красоту в природе, в посёлке, городе, улице, не говоря уже в человеке, сквозь все заслоны мелочей – это значит расширить сферу жизни, сферу того жизненного простора, в которой живёт человек»  Д.С. Лихачёв</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А чтобы надолго запомнилась вся красота и необычность нашей природы, я занимаюсь фотографией. Ребята часто интересуются, есть ли у меня что-нибудь новенькое. Любят рассматривать мои фото природы и домашних питомцев. Рассказывают мне о своих домашних питомцах.</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3"/>
          <p:cNvPicPr/>
          <p:nvPr/>
        </p:nvPicPr>
        <p:blipFill>
          <a:blip r:embed="rId2" cstate="print"/>
          <a:stretch/>
        </p:blipFill>
        <p:spPr>
          <a:xfrm>
            <a:off x="539640" y="476640"/>
            <a:ext cx="7864200" cy="5904360"/>
          </a:xfrm>
          <a:prstGeom prst="rect">
            <a:avLst/>
          </a:prstGeom>
          <a:ln>
            <a:noFill/>
          </a:ln>
        </p:spPr>
      </p:pic>
      <p:sp>
        <p:nvSpPr>
          <p:cNvPr id="182" name="CustomShape 1"/>
          <p:cNvSpPr/>
          <p:nvPr/>
        </p:nvSpPr>
        <p:spPr>
          <a:xfrm>
            <a:off x="971640" y="1174680"/>
            <a:ext cx="6768360" cy="24364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endParaRPr lang="ru-RU" sz="1800" b="0" strike="noStrike" spc="-1">
              <a:solidFill>
                <a:srgbClr val="000000"/>
              </a:solidFill>
              <a:uFill>
                <a:solidFill>
                  <a:srgbClr val="FFFFFF"/>
                </a:solidFill>
              </a:uFill>
              <a:latin typeface="Arial"/>
            </a:endParaRPr>
          </a:p>
          <a:p>
            <a:pPr algn="ctr">
              <a:lnSpc>
                <a:spcPct val="100000"/>
              </a:lnSpc>
            </a:pPr>
            <a:endParaRPr lang="ru-RU" sz="1800" b="0" strike="noStrike" spc="-1">
              <a:solidFill>
                <a:srgbClr val="000000"/>
              </a:solidFill>
              <a:uFill>
                <a:solidFill>
                  <a:srgbClr val="FFFFFF"/>
                </a:solidFill>
              </a:uFill>
              <a:latin typeface="Arial"/>
            </a:endParaRPr>
          </a:p>
          <a:p>
            <a:pPr algn="ctr">
              <a:lnSpc>
                <a:spcPct val="100000"/>
              </a:lnSpc>
            </a:pPr>
            <a:endParaRPr lang="ru-RU" sz="1800" b="0" strike="noStrike" spc="-1">
              <a:solidFill>
                <a:srgbClr val="000000"/>
              </a:solidFill>
              <a:uFill>
                <a:solidFill>
                  <a:srgbClr val="FFFFFF"/>
                </a:solidFill>
              </a:uFill>
              <a:latin typeface="Arial"/>
            </a:endParaRPr>
          </a:p>
          <a:p>
            <a:pPr algn="ctr">
              <a:lnSpc>
                <a:spcPct val="100000"/>
              </a:lnSpc>
            </a:pPr>
            <a:endParaRPr lang="ru-RU" sz="1800" b="0" strike="noStrike" spc="-1">
              <a:solidFill>
                <a:srgbClr val="000000"/>
              </a:solidFill>
              <a:uFill>
                <a:solidFill>
                  <a:srgbClr val="FFFFFF"/>
                </a:solidFill>
              </a:uFill>
              <a:latin typeface="Arial"/>
            </a:endParaRPr>
          </a:p>
          <a:p>
            <a:pPr algn="ctr">
              <a:lnSpc>
                <a:spcPct val="100000"/>
              </a:lnSpc>
            </a:pPr>
            <a:endParaRPr lang="ru-RU" sz="1800" b="0" strike="noStrike" spc="-1">
              <a:solidFill>
                <a:srgbClr val="000000"/>
              </a:solidFill>
              <a:uFill>
                <a:solidFill>
                  <a:srgbClr val="FFFFFF"/>
                </a:solidFill>
              </a:uFill>
              <a:latin typeface="Arial"/>
            </a:endParaRPr>
          </a:p>
          <a:p>
            <a:pPr algn="ctr">
              <a:lnSpc>
                <a:spcPct val="100000"/>
              </a:lnSpc>
            </a:pPr>
            <a:endParaRPr lang="ru-RU" sz="1800" b="0" strike="noStrike" spc="-1">
              <a:solidFill>
                <a:srgbClr val="000000"/>
              </a:solidFill>
              <a:uFill>
                <a:solidFill>
                  <a:srgbClr val="FFFFFF"/>
                </a:solidFill>
              </a:uFill>
              <a:latin typeface="Arial"/>
            </a:endParaRPr>
          </a:p>
          <a:p>
            <a:pPr algn="ctr">
              <a:lnSpc>
                <a:spcPct val="100000"/>
              </a:lnSpc>
            </a:pPr>
            <a:endParaRPr lang="ru-RU" sz="1800" b="0" strike="noStrike" spc="-1">
              <a:solidFill>
                <a:srgbClr val="000000"/>
              </a:solidFill>
              <a:uFill>
                <a:solidFill>
                  <a:srgbClr val="FFFFFF"/>
                </a:solidFill>
              </a:uFill>
              <a:latin typeface="Arial"/>
            </a:endParaRPr>
          </a:p>
          <a:p>
            <a:pPr algn="ctr">
              <a:lnSpc>
                <a:spcPct val="100000"/>
              </a:lnSpc>
            </a:pPr>
            <a:endParaRPr lang="ru-RU" sz="1800" b="0" strike="noStrike" spc="-1">
              <a:solidFill>
                <a:srgbClr val="000000"/>
              </a:solidFill>
              <a:uFill>
                <a:solidFill>
                  <a:srgbClr val="FFFFFF"/>
                </a:solidFill>
              </a:uFill>
              <a:latin typeface="Arial"/>
            </a:endParaRPr>
          </a:p>
          <a:p>
            <a:pPr algn="ctr">
              <a:lnSpc>
                <a:spcPct val="100000"/>
              </a:lnSpc>
            </a:pPr>
            <a:endParaRPr lang="ru-RU" sz="1800" b="0" strike="noStrike" spc="-1">
              <a:solidFill>
                <a:srgbClr val="000000"/>
              </a:solidFill>
              <a:uFill>
                <a:solidFill>
                  <a:srgbClr val="FFFFFF"/>
                </a:solidFill>
              </a:uFill>
              <a:latin typeface="Arial"/>
            </a:endParaRPr>
          </a:p>
          <a:p>
            <a:pPr algn="ctr">
              <a:lnSpc>
                <a:spcPct val="100000"/>
              </a:lnSpc>
            </a:pPr>
            <a:endParaRPr lang="ru-RU" sz="1800" b="0" strike="noStrike" spc="-1">
              <a:solidFill>
                <a:srgbClr val="000000"/>
              </a:solidFill>
              <a:uFill>
                <a:solidFill>
                  <a:srgbClr val="FFFFFF"/>
                </a:solidFill>
              </a:uFill>
              <a:latin typeface="Arial"/>
            </a:endParaRPr>
          </a:p>
          <a:p>
            <a:pPr algn="ctr">
              <a:lnSpc>
                <a:spcPct val="100000"/>
              </a:lnSpc>
            </a:pPr>
            <a:endParaRPr lang="ru-RU" sz="1800" b="0" strike="noStrike" spc="-1">
              <a:solidFill>
                <a:srgbClr val="000000"/>
              </a:solidFill>
              <a:uFill>
                <a:solidFill>
                  <a:srgbClr val="FFFFFF"/>
                </a:solidFill>
              </a:uFill>
              <a:latin typeface="Arial"/>
            </a:endParaRPr>
          </a:p>
        </p:txBody>
      </p:sp>
      <p:sp>
        <p:nvSpPr>
          <p:cNvPr id="183" name="CustomShape 2"/>
          <p:cNvSpPr/>
          <p:nvPr/>
        </p:nvSpPr>
        <p:spPr>
          <a:xfrm>
            <a:off x="2123640" y="912960"/>
            <a:ext cx="4680000" cy="51004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50000"/>
              </a:lnSpc>
            </a:pPr>
            <a:r>
              <a:rPr lang="ru-RU" sz="1400" b="1" strike="noStrike" spc="-1">
                <a:solidFill>
                  <a:srgbClr val="00000A"/>
                </a:solidFill>
                <a:uFill>
                  <a:solidFill>
                    <a:srgbClr val="FFFFFF"/>
                  </a:solidFill>
                </a:uFill>
                <a:latin typeface="Times New Roman"/>
                <a:ea typeface="Calibri"/>
              </a:rPr>
              <a:t>    СОДЕРЖАНИЕ</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I. Введение </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 Характеристика;</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 Награды;</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II. Личные данные</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Информационная карта </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 Работа;</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 Образование;</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 Контакты;</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 Общие сведения;</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 Общественная деятельность;</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 Досуг;</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 Ссылка на материалы электронных ресурсов.</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III. Эссе «Я и моя профессия»</a:t>
            </a:r>
            <a:endParaRPr lang="ru-RU" sz="1400" b="0" strike="noStrike" spc="-1">
              <a:solidFill>
                <a:srgbClr val="000000"/>
              </a:solidFill>
              <a:uFill>
                <a:solidFill>
                  <a:srgbClr val="FFFFFF"/>
                </a:solidFill>
              </a:uFill>
              <a:latin typeface="Arial"/>
            </a:endParaRPr>
          </a:p>
          <a:p>
            <a:pPr>
              <a:lnSpc>
                <a:spcPct val="150000"/>
              </a:lnSpc>
            </a:pPr>
            <a:r>
              <a:rPr lang="ru-RU" sz="1400" b="0" strike="noStrike" spc="-1">
                <a:solidFill>
                  <a:srgbClr val="00000A"/>
                </a:solidFill>
                <a:uFill>
                  <a:solidFill>
                    <a:srgbClr val="FFFFFF"/>
                  </a:solidFill>
                </a:uFill>
                <a:latin typeface="Times New Roman"/>
                <a:ea typeface="Calibri"/>
              </a:rPr>
              <a:t>                IV. Конспект конкурсного НОД</a:t>
            </a:r>
            <a:endParaRPr lang="ru-RU" sz="1400" b="0" strike="noStrike" spc="-1">
              <a:solidFill>
                <a:srgbClr val="000000"/>
              </a:solidFill>
              <a:uFill>
                <a:solidFill>
                  <a:srgbClr val="FFFFFF"/>
                </a:solidFill>
              </a:uFill>
              <a:latin typeface="Arial"/>
            </a:endParaRPr>
          </a:p>
          <a:p>
            <a:pPr>
              <a:lnSpc>
                <a:spcPct val="150000"/>
              </a:lnSpc>
            </a:pPr>
            <a:r>
              <a:rPr lang="ru-RU" sz="1400" b="1" strike="noStrike" spc="-1">
                <a:solidFill>
                  <a:srgbClr val="00000A"/>
                </a:solidFill>
                <a:uFill>
                  <a:solidFill>
                    <a:srgbClr val="FFFFFF"/>
                  </a:solidFill>
                </a:uFill>
                <a:latin typeface="Times New Roman"/>
                <a:ea typeface="Calibri"/>
              </a:rPr>
              <a:t>                Приложения</a:t>
            </a:r>
            <a:endParaRPr lang="ru-RU"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Picture 2"/>
          <p:cNvPicPr/>
          <p:nvPr/>
        </p:nvPicPr>
        <p:blipFill>
          <a:blip r:embed="rId2" cstate="print"/>
          <a:stretch/>
        </p:blipFill>
        <p:spPr>
          <a:xfrm>
            <a:off x="323640" y="332640"/>
            <a:ext cx="8496720" cy="6192360"/>
          </a:xfrm>
          <a:prstGeom prst="rect">
            <a:avLst/>
          </a:prstGeom>
          <a:ln>
            <a:noFill/>
          </a:ln>
        </p:spPr>
      </p:pic>
      <p:pic>
        <p:nvPicPr>
          <p:cNvPr id="258" name="Рисунок 34"/>
          <p:cNvPicPr/>
          <p:nvPr/>
        </p:nvPicPr>
        <p:blipFill>
          <a:blip r:embed="rId3" cstate="print"/>
          <a:stretch/>
        </p:blipFill>
        <p:spPr>
          <a:xfrm>
            <a:off x="755640" y="980640"/>
            <a:ext cx="2180880" cy="2180880"/>
          </a:xfrm>
          <a:prstGeom prst="rect">
            <a:avLst/>
          </a:prstGeom>
          <a:ln>
            <a:noFill/>
          </a:ln>
        </p:spPr>
      </p:pic>
      <p:pic>
        <p:nvPicPr>
          <p:cNvPr id="259" name="Рисунок 37"/>
          <p:cNvPicPr/>
          <p:nvPr/>
        </p:nvPicPr>
        <p:blipFill>
          <a:blip r:embed="rId4" cstate="print"/>
          <a:stretch/>
        </p:blipFill>
        <p:spPr>
          <a:xfrm>
            <a:off x="3276000" y="908640"/>
            <a:ext cx="2180880" cy="2180880"/>
          </a:xfrm>
          <a:prstGeom prst="rect">
            <a:avLst/>
          </a:prstGeom>
          <a:ln>
            <a:noFill/>
          </a:ln>
        </p:spPr>
      </p:pic>
      <p:pic>
        <p:nvPicPr>
          <p:cNvPr id="260" name="Рисунок 2"/>
          <p:cNvPicPr/>
          <p:nvPr/>
        </p:nvPicPr>
        <p:blipFill>
          <a:blip r:embed="rId5" cstate="print"/>
          <a:stretch/>
        </p:blipFill>
        <p:spPr>
          <a:xfrm>
            <a:off x="5868000" y="980640"/>
            <a:ext cx="2647440" cy="2304720"/>
          </a:xfrm>
          <a:prstGeom prst="rect">
            <a:avLst/>
          </a:prstGeom>
          <a:ln>
            <a:noFill/>
          </a:ln>
        </p:spPr>
      </p:pic>
      <p:sp>
        <p:nvSpPr>
          <p:cNvPr id="261" name="CustomShape 1"/>
          <p:cNvSpPr/>
          <p:nvPr/>
        </p:nvSpPr>
        <p:spPr>
          <a:xfrm>
            <a:off x="2110680" y="492120"/>
            <a:ext cx="4921920" cy="57960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400" b="1" i="1" strike="noStrike" spc="-1">
                <a:solidFill>
                  <a:srgbClr val="E36C0A"/>
                </a:solidFill>
                <a:uFill>
                  <a:solidFill>
                    <a:srgbClr val="FFFFFF"/>
                  </a:solidFill>
                </a:uFill>
                <a:latin typeface="Times New Roman"/>
                <a:ea typeface="Calibri"/>
              </a:rPr>
              <a:t>Лето</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
        <p:nvSpPr>
          <p:cNvPr id="262" name="CustomShape 2"/>
          <p:cNvSpPr/>
          <p:nvPr/>
        </p:nvSpPr>
        <p:spPr>
          <a:xfrm>
            <a:off x="4192560" y="2714040"/>
            <a:ext cx="758520"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gn="ctr">
              <a:lnSpc>
                <a:spcPct val="100000"/>
              </a:lnSpc>
            </a:pPr>
            <a:r>
              <a:rPr lang="ru-RU" sz="1400" b="1" i="1" strike="noStrike" spc="-1">
                <a:solidFill>
                  <a:srgbClr val="E36C0A"/>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sp>
        <p:nvSpPr>
          <p:cNvPr id="263" name="CustomShape 3"/>
          <p:cNvSpPr/>
          <p:nvPr/>
        </p:nvSpPr>
        <p:spPr>
          <a:xfrm>
            <a:off x="0" y="527688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264" name="CustomShape 4"/>
          <p:cNvSpPr/>
          <p:nvPr/>
        </p:nvSpPr>
        <p:spPr>
          <a:xfrm>
            <a:off x="0" y="803916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265" name="CustomShape 5"/>
          <p:cNvSpPr/>
          <p:nvPr/>
        </p:nvSpPr>
        <p:spPr>
          <a:xfrm>
            <a:off x="1693440" y="3157200"/>
            <a:ext cx="5756760" cy="57960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400" b="1" i="1" strike="noStrike" spc="-1">
                <a:solidFill>
                  <a:srgbClr val="000000"/>
                </a:solidFill>
                <a:uFill>
                  <a:solidFill>
                    <a:srgbClr val="FFFFFF"/>
                  </a:solidFill>
                </a:uFill>
                <a:latin typeface="Times New Roman"/>
                <a:ea typeface="Calibri"/>
              </a:rPr>
              <a:t>Люблю ездить на рыбалку</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pic>
        <p:nvPicPr>
          <p:cNvPr id="266" name="Рисунок 1"/>
          <p:cNvPicPr/>
          <p:nvPr/>
        </p:nvPicPr>
        <p:blipFill>
          <a:blip r:embed="rId6" cstate="print"/>
          <a:stretch/>
        </p:blipFill>
        <p:spPr>
          <a:xfrm>
            <a:off x="4896000" y="3501000"/>
            <a:ext cx="2457000" cy="2495160"/>
          </a:xfrm>
          <a:prstGeom prst="rect">
            <a:avLst/>
          </a:prstGeom>
          <a:ln>
            <a:noFill/>
          </a:ln>
        </p:spPr>
      </p:pic>
      <p:sp>
        <p:nvSpPr>
          <p:cNvPr id="267" name="CustomShape 6"/>
          <p:cNvSpPr/>
          <p:nvPr/>
        </p:nvSpPr>
        <p:spPr>
          <a:xfrm>
            <a:off x="0" y="2952720"/>
            <a:ext cx="9143640" cy="456840"/>
          </a:xfrm>
          <a:prstGeom prst="rect">
            <a:avLst/>
          </a:prstGeom>
          <a:noFill/>
          <a:ln w="9360">
            <a:noFill/>
          </a:ln>
        </p:spPr>
        <p:style>
          <a:lnRef idx="0">
            <a:scrgbClr r="0" g="0" b="0"/>
          </a:lnRef>
          <a:fillRef idx="0">
            <a:scrgbClr r="0" g="0" b="0"/>
          </a:fillRef>
          <a:effectRef idx="0">
            <a:scrgbClr r="0" g="0" b="0"/>
          </a:effectRef>
          <a:fontRef idx="minor"/>
        </p:style>
      </p:sp>
      <p:pic>
        <p:nvPicPr>
          <p:cNvPr id="268" name="Рисунок 267"/>
          <p:cNvPicPr/>
          <p:nvPr/>
        </p:nvPicPr>
        <p:blipFill>
          <a:blip r:embed="rId7" cstate="print"/>
          <a:stretch/>
        </p:blipFill>
        <p:spPr>
          <a:xfrm>
            <a:off x="720000" y="3987000"/>
            <a:ext cx="2880000" cy="1845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2"/>
          <p:cNvPicPr/>
          <p:nvPr/>
        </p:nvPicPr>
        <p:blipFill>
          <a:blip r:embed="rId2" cstate="print"/>
          <a:stretch/>
        </p:blipFill>
        <p:spPr>
          <a:xfrm>
            <a:off x="323640" y="332640"/>
            <a:ext cx="8496720" cy="6192360"/>
          </a:xfrm>
          <a:prstGeom prst="rect">
            <a:avLst/>
          </a:prstGeom>
          <a:ln>
            <a:noFill/>
          </a:ln>
        </p:spPr>
      </p:pic>
      <p:pic>
        <p:nvPicPr>
          <p:cNvPr id="270" name="Рисунок 1"/>
          <p:cNvPicPr/>
          <p:nvPr/>
        </p:nvPicPr>
        <p:blipFill>
          <a:blip r:embed="rId3" cstate="print"/>
          <a:stretch/>
        </p:blipFill>
        <p:spPr>
          <a:xfrm>
            <a:off x="816840" y="637560"/>
            <a:ext cx="1999800" cy="2952360"/>
          </a:xfrm>
          <a:prstGeom prst="rect">
            <a:avLst/>
          </a:prstGeom>
          <a:ln>
            <a:noFill/>
          </a:ln>
        </p:spPr>
      </p:pic>
      <p:pic>
        <p:nvPicPr>
          <p:cNvPr id="271" name="Picture 2"/>
          <p:cNvPicPr/>
          <p:nvPr/>
        </p:nvPicPr>
        <p:blipFill>
          <a:blip r:embed="rId4" cstate="print"/>
          <a:stretch/>
        </p:blipFill>
        <p:spPr>
          <a:xfrm>
            <a:off x="6192000" y="648000"/>
            <a:ext cx="2247480" cy="2952360"/>
          </a:xfrm>
          <a:prstGeom prst="rect">
            <a:avLst/>
          </a:prstGeom>
          <a:ln>
            <a:noFill/>
          </a:ln>
        </p:spPr>
      </p:pic>
      <p:sp>
        <p:nvSpPr>
          <p:cNvPr id="273" name="CustomShape 1"/>
          <p:cNvSpPr/>
          <p:nvPr/>
        </p:nvSpPr>
        <p:spPr>
          <a:xfrm>
            <a:off x="1609920" y="600120"/>
            <a:ext cx="5923800" cy="57960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400" b="1" i="1" strike="noStrike" spc="-1">
                <a:solidFill>
                  <a:srgbClr val="E36C0A"/>
                </a:solidFill>
                <a:uFill>
                  <a:solidFill>
                    <a:srgbClr val="FFFFFF"/>
                  </a:solidFill>
                </a:uFill>
                <a:latin typeface="Times New Roman"/>
                <a:ea typeface="Calibri"/>
              </a:rPr>
              <a:t>Осенняя пора очей очарование</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
        <p:nvSpPr>
          <p:cNvPr id="274" name="CustomShape 2"/>
          <p:cNvSpPr/>
          <p:nvPr/>
        </p:nvSpPr>
        <p:spPr>
          <a:xfrm>
            <a:off x="3944880" y="3323880"/>
            <a:ext cx="1253880" cy="1724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gn="ctr">
              <a:lnSpc>
                <a:spcPct val="100000"/>
              </a:lnSpc>
            </a:pPr>
            <a:r>
              <a:rPr lang="ru-RU" sz="1100" b="0" strike="noStrike" spc="-1">
                <a:solidFill>
                  <a:srgbClr val="00000A"/>
                </a:solidFill>
                <a:uFill>
                  <a:solidFill>
                    <a:srgbClr val="FFFFFF"/>
                  </a:solidFill>
                </a:uFill>
                <a:latin typeface="Arial"/>
                <a:ea typeface="Calibri"/>
              </a:rPr>
              <a:t>                           </a:t>
            </a:r>
            <a:endParaRPr lang="ru-RU" sz="1100" b="0" strike="noStrike" spc="-1">
              <a:solidFill>
                <a:srgbClr val="000000"/>
              </a:solidFill>
              <a:uFill>
                <a:solidFill>
                  <a:srgbClr val="FFFFFF"/>
                </a:solidFill>
              </a:uFill>
              <a:latin typeface="Arial"/>
            </a:endParaRPr>
          </a:p>
        </p:txBody>
      </p:sp>
      <p:sp>
        <p:nvSpPr>
          <p:cNvPr id="275" name="CustomShape 3"/>
          <p:cNvSpPr/>
          <p:nvPr/>
        </p:nvSpPr>
        <p:spPr>
          <a:xfrm>
            <a:off x="0" y="6362640"/>
            <a:ext cx="9143640" cy="456840"/>
          </a:xfrm>
          <a:prstGeom prst="rect">
            <a:avLst/>
          </a:prstGeom>
          <a:noFill/>
          <a:ln w="9360">
            <a:noFill/>
          </a:ln>
        </p:spPr>
        <p:style>
          <a:lnRef idx="0">
            <a:scrgbClr r="0" g="0" b="0"/>
          </a:lnRef>
          <a:fillRef idx="0">
            <a:scrgbClr r="0" g="0" b="0"/>
          </a:fillRef>
          <a:effectRef idx="0">
            <a:scrgbClr r="0" g="0" b="0"/>
          </a:effectRef>
          <a:fontRef idx="minor"/>
        </p:style>
      </p:sp>
      <p:pic>
        <p:nvPicPr>
          <p:cNvPr id="276" name="Рисунок 16"/>
          <p:cNvPicPr/>
          <p:nvPr/>
        </p:nvPicPr>
        <p:blipFill>
          <a:blip r:embed="rId5" cstate="print"/>
          <a:stretch/>
        </p:blipFill>
        <p:spPr>
          <a:xfrm>
            <a:off x="3132000" y="980640"/>
            <a:ext cx="2914200" cy="2515680"/>
          </a:xfrm>
          <a:prstGeom prst="rect">
            <a:avLst/>
          </a:prstGeom>
          <a:ln w="9360">
            <a:noFill/>
          </a:ln>
        </p:spPr>
      </p:pic>
      <p:pic>
        <p:nvPicPr>
          <p:cNvPr id="277" name="Рисунок 276"/>
          <p:cNvPicPr/>
          <p:nvPr/>
        </p:nvPicPr>
        <p:blipFill>
          <a:blip r:embed="rId6" cstate="print"/>
          <a:stretch/>
        </p:blipFill>
        <p:spPr>
          <a:xfrm>
            <a:off x="4750560" y="3906360"/>
            <a:ext cx="3025440" cy="2285640"/>
          </a:xfrm>
          <a:prstGeom prst="rect">
            <a:avLst/>
          </a:prstGeom>
          <a:ln>
            <a:noFill/>
          </a:ln>
        </p:spPr>
      </p:pic>
      <p:pic>
        <p:nvPicPr>
          <p:cNvPr id="278" name="Рисунок 277"/>
          <p:cNvPicPr/>
          <p:nvPr/>
        </p:nvPicPr>
        <p:blipFill>
          <a:blip r:embed="rId7" cstate="print"/>
          <a:stretch/>
        </p:blipFill>
        <p:spPr>
          <a:xfrm>
            <a:off x="1008000" y="3946680"/>
            <a:ext cx="3012840" cy="217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Picture 2"/>
          <p:cNvPicPr/>
          <p:nvPr/>
        </p:nvPicPr>
        <p:blipFill>
          <a:blip r:embed="rId2" cstate="print"/>
          <a:stretch/>
        </p:blipFill>
        <p:spPr>
          <a:xfrm>
            <a:off x="323640" y="332640"/>
            <a:ext cx="8496720" cy="6192360"/>
          </a:xfrm>
          <a:prstGeom prst="rect">
            <a:avLst/>
          </a:prstGeom>
          <a:ln>
            <a:noFill/>
          </a:ln>
        </p:spPr>
      </p:pic>
      <p:pic>
        <p:nvPicPr>
          <p:cNvPr id="280" name="Рисунок 31"/>
          <p:cNvPicPr/>
          <p:nvPr/>
        </p:nvPicPr>
        <p:blipFill>
          <a:blip r:embed="rId3" cstate="print"/>
          <a:stretch/>
        </p:blipFill>
        <p:spPr>
          <a:xfrm>
            <a:off x="6228360" y="1268640"/>
            <a:ext cx="2180880" cy="2180880"/>
          </a:xfrm>
          <a:prstGeom prst="rect">
            <a:avLst/>
          </a:prstGeom>
          <a:ln>
            <a:noFill/>
          </a:ln>
        </p:spPr>
      </p:pic>
      <p:pic>
        <p:nvPicPr>
          <p:cNvPr id="281" name="Рисунок 25"/>
          <p:cNvPicPr/>
          <p:nvPr/>
        </p:nvPicPr>
        <p:blipFill>
          <a:blip r:embed="rId4" cstate="print"/>
          <a:stretch/>
        </p:blipFill>
        <p:spPr>
          <a:xfrm>
            <a:off x="755640" y="1700640"/>
            <a:ext cx="2047680" cy="2180880"/>
          </a:xfrm>
          <a:prstGeom prst="rect">
            <a:avLst/>
          </a:prstGeom>
          <a:ln>
            <a:noFill/>
          </a:ln>
        </p:spPr>
      </p:pic>
      <p:sp>
        <p:nvSpPr>
          <p:cNvPr id="282" name="CustomShape 1"/>
          <p:cNvSpPr/>
          <p:nvPr/>
        </p:nvSpPr>
        <p:spPr>
          <a:xfrm>
            <a:off x="0" y="996840"/>
            <a:ext cx="9143640" cy="12189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400" b="1" i="1" strike="noStrike" spc="-1">
                <a:solidFill>
                  <a:srgbClr val="002060"/>
                </a:solidFill>
                <a:uFill>
                  <a:solidFill>
                    <a:srgbClr val="FFFFFF"/>
                  </a:solidFill>
                </a:uFill>
                <a:latin typeface="Times New Roman"/>
                <a:ea typeface="Calibri"/>
              </a:rPr>
              <a:t>Белая берёза </a:t>
            </a:r>
            <a:endParaRPr lang="ru-RU" sz="1400" b="0" strike="noStrike" spc="-1">
              <a:solidFill>
                <a:srgbClr val="000000"/>
              </a:solidFill>
              <a:uFill>
                <a:solidFill>
                  <a:srgbClr val="FFFFFF"/>
                </a:solidFill>
              </a:uFill>
              <a:latin typeface="Arial"/>
            </a:endParaRPr>
          </a:p>
          <a:p>
            <a:pPr algn="ctr">
              <a:lnSpc>
                <a:spcPct val="100000"/>
              </a:lnSpc>
            </a:pPr>
            <a:r>
              <a:rPr lang="ru-RU" sz="1400" b="1" i="1" strike="noStrike" spc="-1">
                <a:solidFill>
                  <a:srgbClr val="002060"/>
                </a:solidFill>
                <a:uFill>
                  <a:solidFill>
                    <a:srgbClr val="FFFFFF"/>
                  </a:solidFill>
                </a:uFill>
                <a:latin typeface="Times New Roman"/>
                <a:ea typeface="Calibri"/>
              </a:rPr>
              <a:t>под моим окном</a:t>
            </a:r>
            <a:endParaRPr lang="ru-RU" sz="1400" b="0" strike="noStrike" spc="-1">
              <a:solidFill>
                <a:srgbClr val="000000"/>
              </a:solidFill>
              <a:uFill>
                <a:solidFill>
                  <a:srgbClr val="FFFFFF"/>
                </a:solidFill>
              </a:uFill>
              <a:latin typeface="Arial"/>
            </a:endParaRPr>
          </a:p>
          <a:p>
            <a:pPr algn="ctr">
              <a:lnSpc>
                <a:spcPct val="100000"/>
              </a:lnSpc>
            </a:pPr>
            <a:r>
              <a:rPr lang="ru-RU" sz="1400" b="1" i="1" strike="noStrike" spc="-1">
                <a:solidFill>
                  <a:srgbClr val="002060"/>
                </a:solidFill>
                <a:uFill>
                  <a:solidFill>
                    <a:srgbClr val="FFFFFF"/>
                  </a:solidFill>
                </a:uFill>
                <a:latin typeface="Times New Roman"/>
                <a:ea typeface="Calibri"/>
              </a:rPr>
              <a:t> принакрылась снегом </a:t>
            </a:r>
            <a:endParaRPr lang="ru-RU" sz="1400" b="0" strike="noStrike" spc="-1">
              <a:solidFill>
                <a:srgbClr val="000000"/>
              </a:solidFill>
              <a:uFill>
                <a:solidFill>
                  <a:srgbClr val="FFFFFF"/>
                </a:solidFill>
              </a:uFill>
              <a:latin typeface="Arial"/>
            </a:endParaRPr>
          </a:p>
          <a:p>
            <a:pPr algn="ctr">
              <a:lnSpc>
                <a:spcPct val="100000"/>
              </a:lnSpc>
            </a:pPr>
            <a:r>
              <a:rPr lang="ru-RU" sz="1400" b="1" i="1" strike="noStrike" spc="-1">
                <a:solidFill>
                  <a:srgbClr val="002060"/>
                </a:solidFill>
                <a:uFill>
                  <a:solidFill>
                    <a:srgbClr val="FFFFFF"/>
                  </a:solidFill>
                </a:uFill>
                <a:latin typeface="Times New Roman"/>
                <a:ea typeface="Calibri"/>
              </a:rPr>
              <a:t>точно серебром</a:t>
            </a:r>
            <a:endParaRPr lang="ru-RU" sz="1400" b="0" strike="noStrike" spc="-1">
              <a:solidFill>
                <a:srgbClr val="000000"/>
              </a:solidFill>
              <a:uFill>
                <a:solidFill>
                  <a:srgbClr val="FFFFFF"/>
                </a:solidFill>
              </a:uFill>
              <a:latin typeface="Arial"/>
            </a:endParaRPr>
          </a:p>
          <a:p>
            <a:pPr algn="ctr">
              <a:lnSpc>
                <a:spcPct val="100000"/>
              </a:lnSpc>
            </a:pPr>
            <a:endParaRPr lang="ru-RU" sz="1400" b="0" strike="noStrike" spc="-1">
              <a:solidFill>
                <a:srgbClr val="000000"/>
              </a:solidFill>
              <a:uFill>
                <a:solidFill>
                  <a:srgbClr val="FFFFFF"/>
                </a:solidFill>
              </a:uFill>
              <a:latin typeface="Arial"/>
            </a:endParaRPr>
          </a:p>
        </p:txBody>
      </p:sp>
      <p:sp>
        <p:nvSpPr>
          <p:cNvPr id="283" name="CustomShape 2"/>
          <p:cNvSpPr/>
          <p:nvPr/>
        </p:nvSpPr>
        <p:spPr>
          <a:xfrm>
            <a:off x="0" y="4819680"/>
            <a:ext cx="9143640" cy="456840"/>
          </a:xfrm>
          <a:prstGeom prst="rect">
            <a:avLst/>
          </a:prstGeom>
          <a:noFill/>
          <a:ln w="9360">
            <a:noFill/>
          </a:ln>
        </p:spPr>
        <p:style>
          <a:lnRef idx="0">
            <a:scrgbClr r="0" g="0" b="0"/>
          </a:lnRef>
          <a:fillRef idx="0">
            <a:scrgbClr r="0" g="0" b="0"/>
          </a:fillRef>
          <a:effectRef idx="0">
            <a:scrgbClr r="0" g="0" b="0"/>
          </a:effectRef>
          <a:fontRef idx="minor"/>
        </p:style>
      </p:sp>
      <p:pic>
        <p:nvPicPr>
          <p:cNvPr id="284" name="Рисунок 283"/>
          <p:cNvPicPr/>
          <p:nvPr/>
        </p:nvPicPr>
        <p:blipFill>
          <a:blip r:embed="rId5" cstate="print"/>
          <a:stretch/>
        </p:blipFill>
        <p:spPr>
          <a:xfrm>
            <a:off x="3475440" y="2304360"/>
            <a:ext cx="2202480" cy="2244240"/>
          </a:xfrm>
          <a:prstGeom prst="rect">
            <a:avLst/>
          </a:prstGeom>
          <a:ln>
            <a:noFill/>
          </a:ln>
        </p:spPr>
      </p:pic>
      <p:pic>
        <p:nvPicPr>
          <p:cNvPr id="285" name="Рисунок 284"/>
          <p:cNvPicPr/>
          <p:nvPr/>
        </p:nvPicPr>
        <p:blipFill>
          <a:blip r:embed="rId6" cstate="print"/>
          <a:stretch/>
        </p:blipFill>
        <p:spPr>
          <a:xfrm>
            <a:off x="5688000" y="4036680"/>
            <a:ext cx="2664000" cy="2227320"/>
          </a:xfrm>
          <a:prstGeom prst="rect">
            <a:avLst/>
          </a:prstGeom>
          <a:ln>
            <a:noFill/>
          </a:ln>
        </p:spPr>
      </p:pic>
      <p:pic>
        <p:nvPicPr>
          <p:cNvPr id="286" name="Рисунок 285"/>
          <p:cNvPicPr/>
          <p:nvPr/>
        </p:nvPicPr>
        <p:blipFill>
          <a:blip r:embed="rId7" cstate="print"/>
          <a:stretch/>
        </p:blipFill>
        <p:spPr>
          <a:xfrm>
            <a:off x="846000" y="4176000"/>
            <a:ext cx="2610000" cy="2169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Picture 2"/>
          <p:cNvPicPr/>
          <p:nvPr/>
        </p:nvPicPr>
        <p:blipFill>
          <a:blip r:embed="rId2" cstate="print"/>
          <a:stretch/>
        </p:blipFill>
        <p:spPr>
          <a:xfrm>
            <a:off x="323640" y="332640"/>
            <a:ext cx="8496720" cy="6192360"/>
          </a:xfrm>
          <a:prstGeom prst="rect">
            <a:avLst/>
          </a:prstGeom>
          <a:ln>
            <a:noFill/>
          </a:ln>
        </p:spPr>
      </p:pic>
      <p:pic>
        <p:nvPicPr>
          <p:cNvPr id="288" name="Picture 4"/>
          <p:cNvPicPr/>
          <p:nvPr/>
        </p:nvPicPr>
        <p:blipFill>
          <a:blip r:embed="rId3" cstate="print"/>
          <a:stretch/>
        </p:blipFill>
        <p:spPr>
          <a:xfrm>
            <a:off x="5220000" y="1268640"/>
            <a:ext cx="2180880" cy="2180880"/>
          </a:xfrm>
          <a:prstGeom prst="rect">
            <a:avLst/>
          </a:prstGeom>
          <a:ln>
            <a:noFill/>
          </a:ln>
        </p:spPr>
      </p:pic>
      <p:pic>
        <p:nvPicPr>
          <p:cNvPr id="289" name="Рисунок 40"/>
          <p:cNvPicPr/>
          <p:nvPr/>
        </p:nvPicPr>
        <p:blipFill>
          <a:blip r:embed="rId4" cstate="print"/>
          <a:stretch/>
        </p:blipFill>
        <p:spPr>
          <a:xfrm>
            <a:off x="5436000" y="4005000"/>
            <a:ext cx="2180880" cy="2180880"/>
          </a:xfrm>
          <a:prstGeom prst="rect">
            <a:avLst/>
          </a:prstGeom>
          <a:ln>
            <a:noFill/>
          </a:ln>
        </p:spPr>
      </p:pic>
      <p:pic>
        <p:nvPicPr>
          <p:cNvPr id="290" name="Рисунок 43"/>
          <p:cNvPicPr/>
          <p:nvPr/>
        </p:nvPicPr>
        <p:blipFill>
          <a:blip r:embed="rId5" cstate="print"/>
          <a:stretch/>
        </p:blipFill>
        <p:spPr>
          <a:xfrm>
            <a:off x="1547640" y="3645000"/>
            <a:ext cx="2180880" cy="2180880"/>
          </a:xfrm>
          <a:prstGeom prst="rect">
            <a:avLst/>
          </a:prstGeom>
          <a:ln>
            <a:noFill/>
          </a:ln>
        </p:spPr>
      </p:pic>
      <p:sp>
        <p:nvSpPr>
          <p:cNvPr id="292" name="CustomShape 1"/>
          <p:cNvSpPr/>
          <p:nvPr/>
        </p:nvSpPr>
        <p:spPr>
          <a:xfrm>
            <a:off x="0" y="587160"/>
            <a:ext cx="9143640" cy="57960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400" b="1" i="1" strike="noStrike" spc="-1">
                <a:solidFill>
                  <a:srgbClr val="00000A"/>
                </a:solidFill>
                <a:uFill>
                  <a:solidFill>
                    <a:srgbClr val="FFFFFF"/>
                  </a:solidFill>
                </a:uFill>
                <a:latin typeface="Times New Roman"/>
                <a:ea typeface="Calibri"/>
              </a:rPr>
              <a:t>Мои питомцы</a:t>
            </a:r>
            <a:endParaRPr lang="ru-RU" sz="1400" b="0" strike="noStrike" spc="-1">
              <a:solidFill>
                <a:srgbClr val="000000"/>
              </a:solidFill>
              <a:uFill>
                <a:solidFill>
                  <a:srgbClr val="FFFFFF"/>
                </a:solidFill>
              </a:uFill>
              <a:latin typeface="Arial"/>
            </a:endParaRPr>
          </a:p>
          <a:p>
            <a:pPr algn="ctr">
              <a:lnSpc>
                <a:spcPct val="100000"/>
              </a:lnSpc>
            </a:pPr>
            <a:endParaRPr lang="ru-RU" sz="1400" b="0" strike="noStrike" spc="-1">
              <a:solidFill>
                <a:srgbClr val="000000"/>
              </a:solidFill>
              <a:uFill>
                <a:solidFill>
                  <a:srgbClr val="FFFFFF"/>
                </a:solidFill>
              </a:uFill>
              <a:latin typeface="Arial"/>
            </a:endParaRPr>
          </a:p>
        </p:txBody>
      </p:sp>
      <p:sp>
        <p:nvSpPr>
          <p:cNvPr id="293" name="CustomShape 2"/>
          <p:cNvSpPr/>
          <p:nvPr/>
        </p:nvSpPr>
        <p:spPr>
          <a:xfrm>
            <a:off x="3766680" y="2552400"/>
            <a:ext cx="1610280" cy="1724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100" b="0" strike="noStrike" spc="-1">
                <a:solidFill>
                  <a:srgbClr val="00000A"/>
                </a:solidFill>
                <a:uFill>
                  <a:solidFill>
                    <a:srgbClr val="FFFFFF"/>
                  </a:solidFill>
                </a:uFill>
                <a:latin typeface="Arial"/>
                <a:ea typeface="Calibri"/>
              </a:rPr>
              <a:t>                                    </a:t>
            </a:r>
            <a:endParaRPr lang="ru-RU" sz="1100" b="0" strike="noStrike" spc="-1">
              <a:solidFill>
                <a:srgbClr val="000000"/>
              </a:solidFill>
              <a:uFill>
                <a:solidFill>
                  <a:srgbClr val="FFFFFF"/>
                </a:solidFill>
              </a:uFill>
              <a:latin typeface="Arial"/>
            </a:endParaRPr>
          </a:p>
        </p:txBody>
      </p:sp>
      <p:sp>
        <p:nvSpPr>
          <p:cNvPr id="294" name="CustomShape 3"/>
          <p:cNvSpPr/>
          <p:nvPr/>
        </p:nvSpPr>
        <p:spPr>
          <a:xfrm>
            <a:off x="4440240" y="4642200"/>
            <a:ext cx="263160" cy="35532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100" b="0" strike="noStrike" spc="-1">
                <a:solidFill>
                  <a:srgbClr val="00000A"/>
                </a:solidFill>
                <a:uFill>
                  <a:solidFill>
                    <a:srgbClr val="FFFFFF"/>
                  </a:solidFill>
                </a:uFill>
                <a:latin typeface="Arial"/>
                <a:ea typeface="Calibri"/>
              </a:rPr>
              <a:t>  </a:t>
            </a:r>
            <a:endParaRPr lang="ru-RU" sz="1100" b="0" strike="noStrike" spc="-1">
              <a:solidFill>
                <a:srgbClr val="000000"/>
              </a:solidFill>
              <a:uFill>
                <a:solidFill>
                  <a:srgbClr val="FFFFFF"/>
                </a:solidFill>
              </a:uFill>
              <a:latin typeface="Arial"/>
            </a:endParaRPr>
          </a:p>
          <a:p>
            <a:pPr>
              <a:lnSpc>
                <a:spcPct val="100000"/>
              </a:lnSpc>
            </a:pPr>
            <a:endParaRPr lang="ru-RU" sz="1100" b="0" strike="noStrike" spc="-1">
              <a:solidFill>
                <a:srgbClr val="000000"/>
              </a:solidFill>
              <a:uFill>
                <a:solidFill>
                  <a:srgbClr val="FFFFFF"/>
                </a:solidFill>
              </a:uFill>
              <a:latin typeface="Arial"/>
            </a:endParaRPr>
          </a:p>
        </p:txBody>
      </p:sp>
      <p:sp>
        <p:nvSpPr>
          <p:cNvPr id="295" name="CustomShape 4"/>
          <p:cNvSpPr/>
          <p:nvPr/>
        </p:nvSpPr>
        <p:spPr>
          <a:xfrm>
            <a:off x="4142880" y="6914880"/>
            <a:ext cx="857520" cy="1724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100" b="0" strike="noStrike" spc="-1">
                <a:solidFill>
                  <a:srgbClr val="00000A"/>
                </a:solidFill>
                <a:uFill>
                  <a:solidFill>
                    <a:srgbClr val="FFFFFF"/>
                  </a:solidFill>
                </a:uFill>
                <a:latin typeface="Arial"/>
                <a:ea typeface="Calibri"/>
              </a:rPr>
              <a:t>                 </a:t>
            </a:r>
            <a:endParaRPr lang="ru-RU" sz="1100" b="0" strike="noStrike" spc="-1">
              <a:solidFill>
                <a:srgbClr val="000000"/>
              </a:solidFill>
              <a:uFill>
                <a:solidFill>
                  <a:srgbClr val="FFFFFF"/>
                </a:solidFill>
              </a:uFill>
              <a:latin typeface="Arial"/>
            </a:endParaRPr>
          </a:p>
        </p:txBody>
      </p:sp>
      <p:pic>
        <p:nvPicPr>
          <p:cNvPr id="296" name="Рисунок 10"/>
          <p:cNvPicPr/>
          <p:nvPr/>
        </p:nvPicPr>
        <p:blipFill>
          <a:blip r:embed="rId6" cstate="print"/>
          <a:stretch/>
        </p:blipFill>
        <p:spPr>
          <a:xfrm>
            <a:off x="1547640" y="1196640"/>
            <a:ext cx="2580840" cy="210456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3"/>
          <p:cNvPicPr/>
          <p:nvPr/>
        </p:nvPicPr>
        <p:blipFill>
          <a:blip r:embed="rId2" cstate="print"/>
          <a:stretch/>
        </p:blipFill>
        <p:spPr>
          <a:xfrm>
            <a:off x="611640" y="476640"/>
            <a:ext cx="7864200" cy="5904360"/>
          </a:xfrm>
          <a:prstGeom prst="rect">
            <a:avLst/>
          </a:prstGeom>
          <a:ln>
            <a:noFill/>
          </a:ln>
        </p:spPr>
      </p:pic>
      <p:sp>
        <p:nvSpPr>
          <p:cNvPr id="298" name="CustomShape 1"/>
          <p:cNvSpPr/>
          <p:nvPr/>
        </p:nvSpPr>
        <p:spPr>
          <a:xfrm>
            <a:off x="3852000" y="870120"/>
            <a:ext cx="244800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100" b="1" strike="noStrike" spc="-1">
                <a:solidFill>
                  <a:srgbClr val="000000"/>
                </a:solidFill>
                <a:uFill>
                  <a:solidFill>
                    <a:srgbClr val="FFFFFF"/>
                  </a:solidFill>
                </a:uFill>
                <a:latin typeface="Arial"/>
                <a:ea typeface="Arial Unicode MS"/>
              </a:rPr>
              <a:t>	</a:t>
            </a:r>
            <a:endParaRPr lang="ru-RU" sz="1100" b="0" strike="noStrike" spc="-1">
              <a:solidFill>
                <a:srgbClr val="000000"/>
              </a:solidFill>
              <a:uFill>
                <a:solidFill>
                  <a:srgbClr val="FFFFFF"/>
                </a:solidFill>
              </a:uFill>
              <a:latin typeface="Arial"/>
            </a:endParaRPr>
          </a:p>
        </p:txBody>
      </p:sp>
      <p:sp>
        <p:nvSpPr>
          <p:cNvPr id="299" name="CustomShape 2"/>
          <p:cNvSpPr/>
          <p:nvPr/>
        </p:nvSpPr>
        <p:spPr>
          <a:xfrm>
            <a:off x="2267640" y="958320"/>
            <a:ext cx="5112360" cy="414144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50000"/>
              </a:lnSpc>
            </a:pPr>
            <a:r>
              <a:rPr lang="ru-RU" sz="1400" b="1" i="1" strike="noStrike" spc="-1">
                <a:solidFill>
                  <a:srgbClr val="000000"/>
                </a:solidFill>
                <a:uFill>
                  <a:solidFill>
                    <a:srgbClr val="FFFFFF"/>
                  </a:solidFill>
                </a:uFill>
                <a:latin typeface="Times New Roman"/>
                <a:ea typeface="Calibri"/>
              </a:rPr>
              <a:t>Материалы электронных ресурсов:</a:t>
            </a:r>
            <a:endParaRPr lang="ru-RU" sz="1400" b="0" strike="noStrike" spc="-1">
              <a:solidFill>
                <a:srgbClr val="000000"/>
              </a:solidFill>
              <a:uFill>
                <a:solidFill>
                  <a:srgbClr val="FFFFFF"/>
                </a:solidFill>
              </a:uFill>
              <a:latin typeface="Arial"/>
            </a:endParaRPr>
          </a:p>
          <a:p>
            <a:pPr algn="ctr">
              <a:lnSpc>
                <a:spcPct val="100000"/>
              </a:lnSpc>
            </a:pPr>
            <a:r>
              <a:rPr lang="ru-RU" sz="1400" b="0" strike="noStrike" spc="-1">
                <a:solidFill>
                  <a:srgbClr val="000000"/>
                </a:solidFill>
                <a:uFill>
                  <a:solidFill>
                    <a:srgbClr val="FFFFFF"/>
                  </a:solidFill>
                </a:uFill>
                <a:latin typeface="Times New Roman"/>
                <a:ea typeface="Calibri"/>
              </a:rPr>
              <a:t>- страница на сайте образовательного учреждения </a:t>
            </a:r>
            <a:endParaRPr lang="ru-RU" sz="1400" b="0" strike="noStrike" spc="-1">
              <a:solidFill>
                <a:srgbClr val="000000"/>
              </a:solidFill>
              <a:uFill>
                <a:solidFill>
                  <a:srgbClr val="FFFFFF"/>
                </a:solidFill>
              </a:uFill>
              <a:latin typeface="Arial"/>
            </a:endParaRPr>
          </a:p>
          <a:p>
            <a:pPr algn="ctr">
              <a:lnSpc>
                <a:spcPct val="100000"/>
              </a:lnSpc>
            </a:pPr>
            <a:r>
              <a:rPr lang="ru-RU" sz="1400" b="0" strike="noStrike" spc="-1">
                <a:solidFill>
                  <a:srgbClr val="6B9F25"/>
                </a:solidFill>
                <a:uFill>
                  <a:solidFill>
                    <a:srgbClr val="FFFFFF"/>
                  </a:solidFill>
                </a:uFill>
                <a:latin typeface="Times New Roman"/>
                <a:ea typeface="Calibri"/>
                <a:hlinkClick r:id="rId3"/>
              </a:rPr>
              <a:t>http://voennogorod.russia-sad.ru/</a:t>
            </a:r>
            <a:endParaRPr lang="ru-RU" sz="1400" b="0" strike="noStrike" spc="-1">
              <a:solidFill>
                <a:srgbClr val="000000"/>
              </a:solidFill>
              <a:uFill>
                <a:solidFill>
                  <a:srgbClr val="FFFFFF"/>
                </a:solidFill>
              </a:uFill>
              <a:latin typeface="Arial"/>
            </a:endParaRPr>
          </a:p>
          <a:p>
            <a:pPr algn="ctr">
              <a:lnSpc>
                <a:spcPct val="100000"/>
              </a:lnSpc>
            </a:pPr>
            <a:r>
              <a:rPr lang="ru-RU" sz="1400" b="0" strike="noStrike" spc="-1">
                <a:solidFill>
                  <a:srgbClr val="000000"/>
                </a:solidFill>
                <a:uFill>
                  <a:solidFill>
                    <a:srgbClr val="FFFFFF"/>
                  </a:solidFill>
                </a:uFill>
                <a:latin typeface="Times New Roman"/>
                <a:ea typeface="Calibri"/>
              </a:rPr>
              <a:t>Опубликовала методические материалы (конспекты, консультации, планирование, рабочую программу по кружковой работе по речевому развитию)</a:t>
            </a:r>
            <a:endParaRPr lang="ru-RU" sz="1400" b="0" strike="noStrike" spc="-1">
              <a:solidFill>
                <a:srgbClr val="000000"/>
              </a:solidFill>
              <a:uFill>
                <a:solidFill>
                  <a:srgbClr val="FFFFFF"/>
                </a:solidFill>
              </a:uFill>
              <a:latin typeface="Arial"/>
            </a:endParaRPr>
          </a:p>
          <a:p>
            <a:pPr algn="ctr">
              <a:lnSpc>
                <a:spcPct val="100000"/>
              </a:lnSpc>
            </a:pPr>
            <a:endParaRPr lang="ru-RU" sz="1400" b="0" strike="noStrike" spc="-1">
              <a:solidFill>
                <a:srgbClr val="000000"/>
              </a:solidFill>
              <a:uFill>
                <a:solidFill>
                  <a:srgbClr val="FFFFFF"/>
                </a:solidFill>
              </a:uFill>
              <a:latin typeface="Arial"/>
            </a:endParaRPr>
          </a:p>
          <a:p>
            <a:pPr algn="ctr">
              <a:lnSpc>
                <a:spcPct val="100000"/>
              </a:lnSpc>
              <a:buClr>
                <a:srgbClr val="000000"/>
              </a:buClr>
              <a:buFont typeface="StarSymbol"/>
              <a:buChar char="-"/>
            </a:pPr>
            <a:r>
              <a:rPr lang="ru-RU" sz="1400" b="0" strike="noStrike" spc="-1">
                <a:solidFill>
                  <a:srgbClr val="000000"/>
                </a:solidFill>
                <a:uFill>
                  <a:solidFill>
                    <a:srgbClr val="FFFFFF"/>
                  </a:solidFill>
                </a:uFill>
                <a:latin typeface="Times New Roman"/>
                <a:ea typeface="Calibri"/>
              </a:rPr>
              <a:t> Международный портал МААМ.RU (конспект спортивного досуга «Веселые старты») </a:t>
            </a:r>
            <a:endParaRPr lang="ru-RU" sz="1400" b="0" strike="noStrike" spc="-1">
              <a:solidFill>
                <a:srgbClr val="000000"/>
              </a:solidFill>
              <a:uFill>
                <a:solidFill>
                  <a:srgbClr val="FFFFFF"/>
                </a:solidFill>
              </a:uFill>
              <a:latin typeface="Arial"/>
            </a:endParaRPr>
          </a:p>
          <a:p>
            <a:pPr algn="ctr">
              <a:lnSpc>
                <a:spcPct val="100000"/>
              </a:lnSpc>
            </a:pPr>
            <a:r>
              <a:rPr lang="ru-RU" sz="1400" b="0" u="sng" strike="noStrike" spc="-1">
                <a:solidFill>
                  <a:srgbClr val="6B9F25"/>
                </a:solidFill>
                <a:uFill>
                  <a:solidFill>
                    <a:srgbClr val="FFFFFF"/>
                  </a:solidFill>
                </a:uFill>
                <a:latin typeface="Times New Roman"/>
                <a:ea typeface="Calibri"/>
                <a:hlinkClick r:id="rId4"/>
              </a:rPr>
              <a:t>https://www.maam.ru/detskijsad/prezentacija-scenarija-sportivnogo-razvlechenija-k-23-fevralja-dlja-detei-4-7-let.html</a:t>
            </a:r>
            <a:endParaRPr lang="ru-RU" sz="1400" b="0" strike="noStrike" spc="-1">
              <a:solidFill>
                <a:srgbClr val="000000"/>
              </a:solidFill>
              <a:uFill>
                <a:solidFill>
                  <a:srgbClr val="FFFFFF"/>
                </a:solidFill>
              </a:uFill>
              <a:latin typeface="Arial"/>
            </a:endParaRPr>
          </a:p>
          <a:p>
            <a:pPr algn="ctr">
              <a:lnSpc>
                <a:spcPct val="100000"/>
              </a:lnSpc>
            </a:pPr>
            <a:endParaRPr lang="ru-RU" sz="1400" b="0" strike="noStrike" spc="-1">
              <a:solidFill>
                <a:srgbClr val="000000"/>
              </a:solidFill>
              <a:uFill>
                <a:solidFill>
                  <a:srgbClr val="FFFFFF"/>
                </a:solidFill>
              </a:uFill>
              <a:latin typeface="Arial"/>
            </a:endParaRPr>
          </a:p>
          <a:p>
            <a:pPr>
              <a:lnSpc>
                <a:spcPct val="100000"/>
              </a:lnSpc>
              <a:buClr>
                <a:srgbClr val="000000"/>
              </a:buClr>
              <a:buFont typeface="StarSymbol"/>
              <a:buChar char="-"/>
            </a:pPr>
            <a:r>
              <a:rPr lang="ru-RU" sz="1400" b="1" strike="noStrike" spc="-1">
                <a:solidFill>
                  <a:srgbClr val="000000"/>
                </a:solidFill>
                <a:uFill>
                  <a:solidFill>
                    <a:srgbClr val="FFFFFF"/>
                  </a:solidFill>
                </a:uFill>
                <a:latin typeface="Times New Roman"/>
                <a:ea typeface="Calibri"/>
              </a:rPr>
              <a:t>1urok.ru/categories/19/articles/31051</a:t>
            </a:r>
            <a:r>
              <a:rPr lang="ru-RU" sz="1400" b="0" strike="noStrike" spc="-1">
                <a:solidFill>
                  <a:srgbClr val="000000"/>
                </a:solidFill>
                <a:uFill>
                  <a:solidFill>
                    <a:srgbClr val="FFFFFF"/>
                  </a:solidFill>
                </a:uFill>
                <a:latin typeface="Times New Roman"/>
                <a:ea typeface="Calibri"/>
              </a:rPr>
              <a:t> (Конспект открытого занятия «Лепка. Синички»)</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a:p>
            <a:pPr>
              <a:lnSpc>
                <a:spcPct val="100000"/>
              </a:lnSpc>
              <a:buClr>
                <a:srgbClr val="000000"/>
              </a:buClr>
              <a:buFont typeface="StarSymbol"/>
              <a:buChar char="-"/>
            </a:pPr>
            <a:r>
              <a:rPr lang="ru-RU" sz="1400" b="1" u="sng" strike="noStrike" spc="-1">
                <a:solidFill>
                  <a:srgbClr val="6B9F25"/>
                </a:solidFill>
                <a:uFill>
                  <a:solidFill>
                    <a:srgbClr val="FFFFFF"/>
                  </a:solidFill>
                </a:uFill>
                <a:latin typeface="Times New Roman"/>
                <a:ea typeface="Calibri"/>
                <a:hlinkClick r:id="rId5"/>
              </a:rPr>
              <a:t>https</a:t>
            </a:r>
            <a:r>
              <a:rPr lang="ru-RU" sz="1400" b="1" u="sng" strike="noStrike" spc="-1">
                <a:solidFill>
                  <a:srgbClr val="6B9F25"/>
                </a:solidFill>
                <a:uFill>
                  <a:solidFill>
                    <a:srgbClr val="FFFFFF"/>
                  </a:solidFill>
                </a:uFill>
                <a:latin typeface="Times New Roman"/>
                <a:ea typeface="Calibri"/>
                <a:hlinkClick r:id="rId5"/>
              </a:rPr>
              <a:t>://</a:t>
            </a:r>
            <a:r>
              <a:rPr lang="ru-RU" sz="1400" b="1" u="sng" strike="noStrike" spc="-1">
                <a:solidFill>
                  <a:srgbClr val="6B9F25"/>
                </a:solidFill>
                <a:uFill>
                  <a:solidFill>
                    <a:srgbClr val="FFFFFF"/>
                  </a:solidFill>
                </a:uFill>
                <a:latin typeface="Times New Roman"/>
                <a:ea typeface="Calibri"/>
                <a:hlinkClick r:id="rId5"/>
              </a:rPr>
              <a:t>www</a:t>
            </a:r>
            <a:r>
              <a:rPr lang="ru-RU" sz="1400" b="1" u="sng" strike="noStrike" spc="-1">
                <a:solidFill>
                  <a:srgbClr val="6B9F25"/>
                </a:solidFill>
                <a:uFill>
                  <a:solidFill>
                    <a:srgbClr val="FFFFFF"/>
                  </a:solidFill>
                </a:uFill>
                <a:latin typeface="Times New Roman"/>
                <a:ea typeface="Calibri"/>
                <a:hlinkClick r:id="rId5"/>
              </a:rPr>
              <a:t>.</a:t>
            </a:r>
            <a:r>
              <a:rPr lang="ru-RU" sz="1400" b="1" u="sng" strike="noStrike" spc="-1">
                <a:solidFill>
                  <a:srgbClr val="6B9F25"/>
                </a:solidFill>
                <a:uFill>
                  <a:solidFill>
                    <a:srgbClr val="FFFFFF"/>
                  </a:solidFill>
                </a:uFill>
                <a:latin typeface="Times New Roman"/>
                <a:ea typeface="Calibri"/>
                <a:hlinkClick r:id="rId5"/>
              </a:rPr>
              <a:t>art</a:t>
            </a:r>
            <a:r>
              <a:rPr lang="ru-RU" sz="1400" b="1" u="sng" strike="noStrike" spc="-1">
                <a:solidFill>
                  <a:srgbClr val="6B9F25"/>
                </a:solidFill>
                <a:uFill>
                  <a:solidFill>
                    <a:srgbClr val="FFFFFF"/>
                  </a:solidFill>
                </a:uFill>
                <a:latin typeface="Times New Roman"/>
                <a:ea typeface="Calibri"/>
                <a:hlinkClick r:id="rId5"/>
              </a:rPr>
              <a:t>-</a:t>
            </a:r>
            <a:r>
              <a:rPr lang="ru-RU" sz="1400" b="1" u="sng" strike="noStrike" spc="-1">
                <a:solidFill>
                  <a:srgbClr val="6B9F25"/>
                </a:solidFill>
                <a:uFill>
                  <a:solidFill>
                    <a:srgbClr val="FFFFFF"/>
                  </a:solidFill>
                </a:uFill>
                <a:latin typeface="Times New Roman"/>
                <a:ea typeface="Calibri"/>
                <a:hlinkClick r:id="rId5"/>
              </a:rPr>
              <a:t>talant</a:t>
            </a:r>
            <a:r>
              <a:rPr lang="ru-RU" sz="1400" b="1" u="sng" strike="noStrike" spc="-1">
                <a:solidFill>
                  <a:srgbClr val="6B9F25"/>
                </a:solidFill>
                <a:uFill>
                  <a:solidFill>
                    <a:srgbClr val="FFFFFF"/>
                  </a:solidFill>
                </a:uFill>
                <a:latin typeface="Times New Roman"/>
                <a:ea typeface="Calibri"/>
                <a:hlinkClick r:id="rId5"/>
              </a:rPr>
              <a:t>.</a:t>
            </a:r>
            <a:r>
              <a:rPr lang="ru-RU" sz="1400" b="1" u="sng" strike="noStrike" spc="-1">
                <a:solidFill>
                  <a:srgbClr val="6B9F25"/>
                </a:solidFill>
                <a:uFill>
                  <a:solidFill>
                    <a:srgbClr val="FFFFFF"/>
                  </a:solidFill>
                </a:uFill>
                <a:latin typeface="Times New Roman"/>
                <a:ea typeface="Calibri"/>
                <a:hlinkClick r:id="rId5"/>
              </a:rPr>
              <a:t>org</a:t>
            </a:r>
            <a:r>
              <a:rPr lang="ru-RU" sz="1400" b="1" u="sng" strike="noStrike" spc="-1">
                <a:solidFill>
                  <a:srgbClr val="6B9F25"/>
                </a:solidFill>
                <a:uFill>
                  <a:solidFill>
                    <a:srgbClr val="FFFFFF"/>
                  </a:solidFill>
                </a:uFill>
                <a:latin typeface="Times New Roman"/>
                <a:ea typeface="Calibri"/>
                <a:hlinkClick r:id="rId5"/>
              </a:rPr>
              <a:t>/</a:t>
            </a:r>
            <a:r>
              <a:rPr lang="ru-RU" sz="1400" b="1" u="sng" strike="noStrike" spc="-1">
                <a:solidFill>
                  <a:srgbClr val="6B9F25"/>
                </a:solidFill>
                <a:uFill>
                  <a:solidFill>
                    <a:srgbClr val="FFFFFF"/>
                  </a:solidFill>
                </a:uFill>
                <a:latin typeface="Times New Roman"/>
                <a:ea typeface="Calibri"/>
                <a:hlinkClick r:id="rId5"/>
              </a:rPr>
              <a:t>raboty</a:t>
            </a:r>
            <a:r>
              <a:rPr lang="ru-RU" sz="1400" b="1" u="sng" strike="noStrike" spc="-1">
                <a:solidFill>
                  <a:srgbClr val="6B9F25"/>
                </a:solidFill>
                <a:uFill>
                  <a:solidFill>
                    <a:srgbClr val="FFFFFF"/>
                  </a:solidFill>
                </a:uFill>
                <a:latin typeface="Times New Roman"/>
                <a:ea typeface="Calibri"/>
                <a:hlinkClick r:id="rId5"/>
              </a:rPr>
              <a:t>/</a:t>
            </a:r>
            <a:r>
              <a:rPr lang="ru-RU" sz="1400" b="1" u="sng" strike="noStrike" spc="-1">
                <a:solidFill>
                  <a:srgbClr val="6B9F25"/>
                </a:solidFill>
                <a:uFill>
                  <a:solidFill>
                    <a:srgbClr val="FFFFFF"/>
                  </a:solidFill>
                </a:uFill>
                <a:latin typeface="Times New Roman"/>
                <a:ea typeface="Calibri"/>
                <a:hlinkClick r:id="rId5"/>
              </a:rPr>
              <a:t>profile</a:t>
            </a:r>
            <a:r>
              <a:rPr lang="ru-RU" sz="1400" b="0" strike="noStrike" spc="-1">
                <a:solidFill>
                  <a:srgbClr val="000000"/>
                </a:solidFill>
                <a:uFill>
                  <a:solidFill>
                    <a:srgbClr val="FFFFFF"/>
                  </a:solidFill>
                </a:uFill>
                <a:latin typeface="Times New Roman"/>
                <a:ea typeface="Calibri"/>
              </a:rPr>
              <a:t>  (конкурсные работы воспитанников группы «Почемучки»);</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a:p>
            <a:pPr>
              <a:lnSpc>
                <a:spcPct val="100000"/>
              </a:lnSpc>
            </a:pPr>
            <a:r>
              <a:rPr lang="ru-RU" sz="1400" b="1" strike="noStrike" spc="-1">
                <a:solidFill>
                  <a:srgbClr val="000000"/>
                </a:solidFill>
                <a:uFill>
                  <a:solidFill>
                    <a:srgbClr val="FFFFFF"/>
                  </a:solidFill>
                </a:uFill>
                <a:latin typeface="Times New Roman"/>
                <a:ea typeface="Calibri"/>
              </a:rPr>
              <a:t>- </a:t>
            </a:r>
            <a:r>
              <a:rPr lang="ru-RU" sz="1400" b="1" u="sng" strike="noStrike" spc="-1">
                <a:solidFill>
                  <a:srgbClr val="6B9F25"/>
                </a:solidFill>
                <a:uFill>
                  <a:solidFill>
                    <a:srgbClr val="FFFFFF"/>
                  </a:solidFill>
                </a:uFill>
                <a:latin typeface="Times New Roman"/>
                <a:ea typeface="Calibri"/>
                <a:hlinkClick r:id="rId6"/>
              </a:rPr>
              <a:t>https://ok.ru/mkdouvoengor</a:t>
            </a:r>
            <a:r>
              <a:rPr lang="ru-RU" sz="1400" b="1" strike="noStrike" spc="-1">
                <a:solidFill>
                  <a:srgbClr val="000000"/>
                </a:solidFill>
                <a:uFill>
                  <a:solidFill>
                    <a:srgbClr val="FFFFFF"/>
                  </a:solidFill>
                </a:uFill>
                <a:latin typeface="Times New Roman"/>
                <a:ea typeface="Calibri"/>
              </a:rPr>
              <a:t>  </a:t>
            </a:r>
            <a:r>
              <a:rPr lang="ru-RU" sz="1400" b="0" strike="noStrike" spc="-1">
                <a:solidFill>
                  <a:srgbClr val="000000"/>
                </a:solidFill>
                <a:uFill>
                  <a:solidFill>
                    <a:srgbClr val="FFFFFF"/>
                  </a:solidFill>
                </a:uFill>
                <a:latin typeface="Times New Roman"/>
                <a:ea typeface="Calibri"/>
              </a:rPr>
              <a:t>(в группе «Военногородской детский сад» фотоотчёты деятельности детей)</a:t>
            </a:r>
            <a:endParaRPr lang="ru-RU"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Picture 2"/>
          <p:cNvPicPr/>
          <p:nvPr/>
        </p:nvPicPr>
        <p:blipFill>
          <a:blip r:embed="rId2" cstate="print"/>
          <a:stretch/>
        </p:blipFill>
        <p:spPr>
          <a:xfrm>
            <a:off x="323640" y="332640"/>
            <a:ext cx="8496720" cy="6192360"/>
          </a:xfrm>
          <a:prstGeom prst="rect">
            <a:avLst/>
          </a:prstGeom>
          <a:ln>
            <a:noFill/>
          </a:ln>
        </p:spPr>
      </p:pic>
      <p:sp>
        <p:nvSpPr>
          <p:cNvPr id="301" name="CustomShape 1"/>
          <p:cNvSpPr/>
          <p:nvPr/>
        </p:nvSpPr>
        <p:spPr>
          <a:xfrm>
            <a:off x="0" y="481968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302" name="CustomShape 2"/>
          <p:cNvSpPr/>
          <p:nvPr/>
        </p:nvSpPr>
        <p:spPr>
          <a:xfrm>
            <a:off x="467640" y="472320"/>
            <a:ext cx="8136720" cy="543600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400" b="1" strike="noStrike" spc="-1">
                <a:solidFill>
                  <a:srgbClr val="00000A"/>
                </a:solidFill>
                <a:uFill>
                  <a:solidFill>
                    <a:srgbClr val="FFFFFF"/>
                  </a:solidFill>
                </a:uFill>
                <a:latin typeface="Times New Roman"/>
                <a:ea typeface="Times New Roman"/>
              </a:rPr>
              <a:t>Эссе «Я и моя профессия»</a:t>
            </a:r>
            <a:endParaRPr lang="ru-RU" sz="1400" b="0" strike="noStrike" spc="-1">
              <a:solidFill>
                <a:srgbClr val="000000"/>
              </a:solidFill>
              <a:uFill>
                <a:solidFill>
                  <a:srgbClr val="FFFFFF"/>
                </a:solidFill>
              </a:uFill>
              <a:latin typeface="Arial"/>
            </a:endParaRPr>
          </a:p>
          <a:p>
            <a:pPr algn="r">
              <a:lnSpc>
                <a:spcPct val="100000"/>
              </a:lnSpc>
            </a:pPr>
            <a:r>
              <a:rPr lang="ru-RU" sz="1400" b="1" strike="noStrike" spc="-1">
                <a:solidFill>
                  <a:srgbClr val="00000A"/>
                </a:solidFill>
                <a:uFill>
                  <a:solidFill>
                    <a:srgbClr val="FFFFFF"/>
                  </a:solidFill>
                </a:uFill>
                <a:latin typeface="Arial"/>
                <a:ea typeface="Times New Roman"/>
              </a:rPr>
              <a:t>                                                       </a:t>
            </a:r>
            <a:r>
              <a:rPr lang="ru-RU" sz="1300" b="1" i="1" strike="noStrike" spc="-1">
                <a:solidFill>
                  <a:srgbClr val="0F243E"/>
                </a:solidFill>
                <a:uFill>
                  <a:solidFill>
                    <a:srgbClr val="FFFFFF"/>
                  </a:solidFill>
                </a:uFill>
                <a:latin typeface="Arial"/>
                <a:ea typeface="Times New Roman"/>
              </a:rPr>
              <a:t>Детство существует вовсе</a:t>
            </a:r>
            <a:endParaRPr lang="ru-RU" sz="1300" b="0" strike="noStrike" spc="-1">
              <a:solidFill>
                <a:srgbClr val="000000"/>
              </a:solidFill>
              <a:uFill>
                <a:solidFill>
                  <a:srgbClr val="FFFFFF"/>
                </a:solidFill>
              </a:uFill>
              <a:latin typeface="Arial"/>
            </a:endParaRPr>
          </a:p>
          <a:p>
            <a:pPr algn="r">
              <a:lnSpc>
                <a:spcPct val="100000"/>
              </a:lnSpc>
            </a:pPr>
            <a:r>
              <a:rPr lang="ru-RU" sz="1300" b="1" i="1" strike="noStrike" spc="-1">
                <a:solidFill>
                  <a:srgbClr val="0F243E"/>
                </a:solidFill>
                <a:uFill>
                  <a:solidFill>
                    <a:srgbClr val="FFFFFF"/>
                  </a:solidFill>
                </a:uFill>
                <a:latin typeface="Arial"/>
                <a:ea typeface="Times New Roman"/>
              </a:rPr>
              <a:t>не назло воспитателям, оно – дар природы</a:t>
            </a:r>
            <a:endParaRPr lang="ru-RU" sz="1300" b="0" strike="noStrike" spc="-1">
              <a:solidFill>
                <a:srgbClr val="000000"/>
              </a:solidFill>
              <a:uFill>
                <a:solidFill>
                  <a:srgbClr val="FFFFFF"/>
                </a:solidFill>
              </a:uFill>
              <a:latin typeface="Arial"/>
            </a:endParaRPr>
          </a:p>
          <a:p>
            <a:pPr algn="r">
              <a:lnSpc>
                <a:spcPct val="100000"/>
              </a:lnSpc>
            </a:pPr>
            <a:r>
              <a:rPr lang="ru-RU" sz="1300" b="1" i="1" strike="noStrike" spc="-1">
                <a:solidFill>
                  <a:srgbClr val="0F243E"/>
                </a:solidFill>
                <a:uFill>
                  <a:solidFill>
                    <a:srgbClr val="FFFFFF"/>
                  </a:solidFill>
                </a:uFill>
                <a:latin typeface="Arial"/>
                <a:ea typeface="Times New Roman"/>
              </a:rPr>
              <a:t>человеку, чтобы тот вечно познавал необъятное.</a:t>
            </a:r>
            <a:endParaRPr lang="ru-RU" sz="1300" b="0" strike="noStrike" spc="-1">
              <a:solidFill>
                <a:srgbClr val="000000"/>
              </a:solidFill>
              <a:uFill>
                <a:solidFill>
                  <a:srgbClr val="FFFFFF"/>
                </a:solidFill>
              </a:uFill>
              <a:latin typeface="Arial"/>
            </a:endParaRPr>
          </a:p>
          <a:p>
            <a:pPr algn="r">
              <a:lnSpc>
                <a:spcPct val="100000"/>
              </a:lnSpc>
            </a:pPr>
            <a:r>
              <a:rPr lang="ru-RU" sz="1300" b="1" i="1" strike="noStrike" spc="-1">
                <a:solidFill>
                  <a:srgbClr val="0F243E"/>
                </a:solidFill>
                <a:uFill>
                  <a:solidFill>
                    <a:srgbClr val="FFFFFF"/>
                  </a:solidFill>
                </a:uFill>
                <a:latin typeface="Arial"/>
                <a:ea typeface="Times New Roman"/>
              </a:rPr>
              <a:t>Ш.А. Амонашвили</a:t>
            </a:r>
            <a:endParaRPr lang="ru-RU" sz="13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Times New Roman"/>
              </a:rPr>
              <a:t>Мой педагогический стаж  - 14 лет, работаю воспитателем в разновозрастной группе, иду на работу с радостью  в свой творческий, сплочённый коллектив взрослых и детей, живущий своими  радостями и заботами, знаю – меня ждут мои детишки.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Times New Roman"/>
              </a:rPr>
              <a:t>В этом детском саду работаю уже давно, сначала была помощником воспитателя. Смотрела, как работают воспитатели и в процессе работы поняла - хочу сама учить и воспитывать деток, передавать свои знания и опыт. Но нужны более глубокие знания психологии: детской, возрастной, общения взрослого и ребёнка; углубленные знания в области «Речевого развития», а именно логопедия, поэтому поступила в Тульский педагогический колледж.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F243E"/>
                </a:solidFill>
                <a:uFill>
                  <a:solidFill>
                    <a:srgbClr val="FFFFFF"/>
                  </a:solidFill>
                </a:uFill>
                <a:latin typeface="Times New Roman"/>
                <a:ea typeface="Times New Roman"/>
              </a:rPr>
              <a:t>И вот я  воспитатель детского сада. Эта профессия заставляет меня забыть все проблемы, ощущать себя всегда здоровой, энергичной и всегда находиться в мире сказочного детства.</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F243E"/>
                </a:solidFill>
                <a:uFill>
                  <a:solidFill>
                    <a:srgbClr val="FFFFFF"/>
                  </a:solidFill>
                </a:uFill>
                <a:latin typeface="Times New Roman"/>
                <a:ea typeface="Times New Roman"/>
              </a:rPr>
              <a:t>Детский сад – удивительный мир! Его обитатели – удивительные создания! Самая добрая, бескорыстная, доверчивая, чистая, простая душа ребенка вовлекает в общение и в желание работать с ним. При работе с детьми всегда кажется, что время летит незаметно. В детском саду я работаю много лет и еще ни разу не пожалела о выборе своей профессии</a:t>
            </a:r>
            <a:r>
              <a:rPr lang="ru-RU" sz="1400" b="1" strike="noStrike" spc="-1">
                <a:solidFill>
                  <a:srgbClr val="0F243E"/>
                </a:solidFill>
                <a:uFill>
                  <a:solidFill>
                    <a:srgbClr val="FFFFFF"/>
                  </a:solidFill>
                </a:uFill>
                <a:latin typeface="Times New Roman"/>
                <a:ea typeface="Times New Roman"/>
              </a:rPr>
              <a:t>.</a:t>
            </a:r>
            <a:r>
              <a:rPr lang="ru-RU" sz="1400" b="0" strike="noStrike" spc="-1">
                <a:solidFill>
                  <a:srgbClr val="0F243E"/>
                </a:solidFill>
                <a:uFill>
                  <a:solidFill>
                    <a:srgbClr val="FFFFFF"/>
                  </a:solidFill>
                </a:uFill>
                <a:latin typeface="Times New Roman"/>
                <a:ea typeface="Times New Roman"/>
              </a:rPr>
              <a:t> Я рада, что я педагог дошкольного образования! Ведь отдавать себя детям, понимать их, находить радость в общении с ними, верить в то, что каждый из них – личность, – вот основные составляющие, на мой взгляд, настоящего педагога.</a:t>
            </a:r>
            <a:r>
              <a:rPr lang="ru-RU" sz="1400" b="0" strike="noStrike" spc="-1">
                <a:solidFill>
                  <a:srgbClr val="000000"/>
                </a:solidFill>
                <a:uFill>
                  <a:solidFill>
                    <a:srgbClr val="FFFFFF"/>
                  </a:solidFill>
                </a:uFill>
                <a:latin typeface="Times New Roman"/>
                <a:ea typeface="Times New Roman"/>
              </a:rPr>
              <a:t> Придя в детский сад каждому ребёнку нужно со мной поделиться, показать, какой они красивый рисунок нарисовали с мамой и папой, куда ходили на выходных и что там видели. А мне в свою очередь нужно сделать так, чтобы их день прошел насыщенным, интересным, познавательным. </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icture 2"/>
          <p:cNvPicPr/>
          <p:nvPr/>
        </p:nvPicPr>
        <p:blipFill>
          <a:blip r:embed="rId2" cstate="print"/>
          <a:stretch/>
        </p:blipFill>
        <p:spPr>
          <a:xfrm>
            <a:off x="323640" y="332640"/>
            <a:ext cx="8496720" cy="6192360"/>
          </a:xfrm>
          <a:prstGeom prst="rect">
            <a:avLst/>
          </a:prstGeom>
          <a:ln>
            <a:noFill/>
          </a:ln>
        </p:spPr>
      </p:pic>
      <p:sp>
        <p:nvSpPr>
          <p:cNvPr id="304" name="CustomShape 1"/>
          <p:cNvSpPr/>
          <p:nvPr/>
        </p:nvSpPr>
        <p:spPr>
          <a:xfrm>
            <a:off x="0" y="481968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305" name="CustomShape 2"/>
          <p:cNvSpPr/>
          <p:nvPr/>
        </p:nvSpPr>
        <p:spPr>
          <a:xfrm>
            <a:off x="539640" y="324360"/>
            <a:ext cx="8064360" cy="633384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A"/>
                </a:solidFill>
                <a:uFill>
                  <a:solidFill>
                    <a:srgbClr val="FFFFFF"/>
                  </a:solidFill>
                </a:uFill>
                <a:latin typeface="Times New Roman"/>
                <a:ea typeface="Calibri"/>
              </a:rPr>
              <a:t>Все дети разные: по темпераменту, характеру, состоянию здоровья. Некоторые дети малообщительны, замкнуты, гиперактивные, тревожные. Моя задача, найти контакт с каждым ребёнком, помочь ему адаптироваться в социальном мире.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Calibri"/>
              </a:rPr>
              <a:t>      Организую работу в смешанных подгруппах, где «слабые» дети имеют возможность видеть особенности выполнения заданий «сильными» детьми. Детям с опережающим развитием на занятиях предлагаю дополнительные задания разной степени сложности. В организации обучения использую дифференцированный подбор материала, который позволяет учитывать индивидуальные возможности детей: сильным – более сложный вариант материала, слабым – упрощенный вариант. Веду индивидуальную работу, учитывая их склонности и интересы. Чтобы повысить учебную мотивацию у детей, стараюсь подбирать задания, от выполнения которых дети получают удовольствие, у них повышается самооценка. На занятиях идет постоянное усложнение заданий, которые рассчитаны на «зону ближнего развития» ребенка.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Calibri"/>
              </a:rPr>
              <a:t>Использую в своей работе совместную деятельность детей, которая способствует формированию положительных взаимоотношений, умению договариваться о содержании деятельности, оказывать помощь тем, кто в ней нуждается, подбадривать их.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Calibri"/>
              </a:rPr>
              <a:t>     В ситуации обновления российского государства и общества перед образовательным учреждением сегодня стоит множество непростых задач. Одним из основных путей обновления является переход на личностно-ориентированную модель развития и воспитания, признающий ценность развития индивидуальности ребёнка: не рядом, не «над», а вместе. </a:t>
            </a:r>
            <a:r>
              <a:rPr lang="ru-RU" sz="1400" b="0" strike="noStrike" spc="-1">
                <a:solidFill>
                  <a:srgbClr val="000000"/>
                </a:solidFill>
                <a:uFill>
                  <a:solidFill>
                    <a:srgbClr val="FFFFFF"/>
                  </a:solidFill>
                </a:uFill>
                <a:latin typeface="Times New Roman"/>
                <a:ea typeface="Calibri"/>
              </a:rPr>
              <a:t>С целью улучшения психологической атмосферы в группе стараюсь отказаться от воздействия на ребёнка и перейти к взаимодействию. Предоставляя возможность детям самим выбирать занятие по интересам (в свободной деятельности, во время прогулок), я откликаюсь на любую просьбу ребёнка в совместной деятельности. Постоянно отмечаю новые достижения ребёнка в разных видах деятельности, намеренно создаю ситуации, в которых робкие, неуверенные в себе дети достигают успеха. Поддерживаю эмоциональный комфорт «непопулярных» в группе детей, создаю условия для их принятия сверстниками. В результате создаются равноправные взаимоотношения между всеми участниками педагогического процесса. В группе преобладает доверительный стиль общения: дети-дети;  дети-взрослые; педагоги - родители.</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Picture 2"/>
          <p:cNvPicPr/>
          <p:nvPr/>
        </p:nvPicPr>
        <p:blipFill>
          <a:blip r:embed="rId2" cstate="print"/>
          <a:stretch/>
        </p:blipFill>
        <p:spPr>
          <a:xfrm>
            <a:off x="323640" y="332640"/>
            <a:ext cx="8496720" cy="6192360"/>
          </a:xfrm>
          <a:prstGeom prst="rect">
            <a:avLst/>
          </a:prstGeom>
          <a:ln>
            <a:noFill/>
          </a:ln>
        </p:spPr>
      </p:pic>
      <p:sp>
        <p:nvSpPr>
          <p:cNvPr id="307" name="CustomShape 1"/>
          <p:cNvSpPr/>
          <p:nvPr/>
        </p:nvSpPr>
        <p:spPr>
          <a:xfrm>
            <a:off x="0" y="481968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308" name="CustomShape 2"/>
          <p:cNvSpPr/>
          <p:nvPr/>
        </p:nvSpPr>
        <p:spPr>
          <a:xfrm>
            <a:off x="539640" y="450360"/>
            <a:ext cx="8064360" cy="612072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A"/>
                </a:solidFill>
                <a:uFill>
                  <a:solidFill>
                    <a:srgbClr val="FFFFFF"/>
                  </a:solidFill>
                </a:uFill>
                <a:latin typeface="Times New Roman"/>
                <a:ea typeface="Calibri"/>
              </a:rPr>
              <a:t>Таким образом, педагогический процесс в группе представляет собой единую личностно-ориентированную систему совместной жизни детей и взрослых. Дети вечером не хотят идти домой, и просят родителей прийти за ними позже.</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Calibri"/>
              </a:rPr>
              <a:t>Качество работы ДОУ зависит от качества работы воспитателя. В настоящее время востребован не просто воспитатель, а педагог-исследователь, педагог-психолог, педагог-технолог. Роль обучения должна быть иной.  Научить ребёнка мыслить и самостоятельно добывать знания, заложить фундамент активной жизненной позиции - это педагогическая цель современного образования, а приоритетной задачей педагога является установка на развитие творческой деятельности ребёнка, уметь расковать мысль, побудить стремление создать новое, принимать самостоятельно решения.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Calibri"/>
              </a:rPr>
              <a:t>ДОУ предоставляет образовательные услуги – помощь семье в воспитании и развитии ребёнка – дошкольника, и от того насколько грамотно выстроен  образовательный процесс, зависит качественный уровень данной услуги. И я как, воспитатель стараюсь создать условия для реализации образовательной программы и учебно – воспитательного процесса в целом. </a:t>
            </a:r>
            <a:r>
              <a:rPr lang="ru-RU" sz="1400" b="0" strike="noStrike" spc="-1">
                <a:solidFill>
                  <a:srgbClr val="000000"/>
                </a:solidFill>
                <a:uFill>
                  <a:solidFill>
                    <a:srgbClr val="FFFFFF"/>
                  </a:solidFill>
                </a:uFill>
                <a:latin typeface="Times New Roman"/>
                <a:ea typeface="Calibri"/>
              </a:rPr>
              <a:t>Создаю условия для профессионального роста, творческого поиска новых методов и форм работы с детьми и родителями. Эмоциональному благополучию детей способствует и взаимное доверие педагогов и родителей. В своем сотрудничестве с родителями с целью формирования их активной позиции использую следующие формы и методы работы: родительские собрания, консультации, индивидуальные беседы, дискуссии, проведение совместных праздников, развлечения, анкетирование. В группе имеется информационный стенд, где родители могут познакомиться с новыми печатными изданиями, получить сведения о работе ДОУ, группы, о том, чем занимался ребёнок сегодня в саду. В условиях пандемии вся необходимая для родителей информация размещается в родительском чате в ватцап, а также ежемесячные фотоотчёты  на сайте ДОУ. В своей работе стараюсь максимально удовлетворить выявленные пожелания родителей.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      У вновь поступающих в группу детей ежегодно выявляется дефицит общения, лексики, смысловых связей, дефекты речи, поэтому одним из  центральных направлений в работе мною определена проблема речевого развития в игре. На решение этих проблем буду направлять максимум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усилий. </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2"/>
          <p:cNvPicPr/>
          <p:nvPr/>
        </p:nvPicPr>
        <p:blipFill>
          <a:blip r:embed="rId2" cstate="print"/>
          <a:stretch/>
        </p:blipFill>
        <p:spPr>
          <a:xfrm>
            <a:off x="323640" y="332640"/>
            <a:ext cx="8496720" cy="6192360"/>
          </a:xfrm>
          <a:prstGeom prst="rect">
            <a:avLst/>
          </a:prstGeom>
          <a:ln>
            <a:noFill/>
          </a:ln>
        </p:spPr>
      </p:pic>
      <p:sp>
        <p:nvSpPr>
          <p:cNvPr id="310" name="TextShape 1"/>
          <p:cNvSpPr txBox="1"/>
          <p:nvPr/>
        </p:nvSpPr>
        <p:spPr>
          <a:xfrm>
            <a:off x="722520" y="476640"/>
            <a:ext cx="7772040" cy="5832360"/>
          </a:xfrm>
          <a:prstGeom prst="rect">
            <a:avLst/>
          </a:prstGeom>
          <a:noFill/>
          <a:ln>
            <a:noFill/>
          </a:ln>
        </p:spPr>
        <p:txBody>
          <a:bodyPr lIns="45720" tIns="45000" rIns="45720" anchor="b">
            <a:normAutofit/>
          </a:bodyPr>
          <a:lstStyle/>
          <a:p>
            <a:pPr>
              <a:lnSpc>
                <a:spcPct val="100000"/>
              </a:lnSpc>
            </a:pPr>
            <a:r>
              <a:t/>
            </a:r>
            <a:br/>
            <a:r>
              <a:rPr lang="ru-RU" sz="1400" b="1" i="1" strike="noStrike" spc="-1">
                <a:solidFill>
                  <a:srgbClr val="000000"/>
                </a:solidFill>
                <a:uFill>
                  <a:solidFill>
                    <a:srgbClr val="FFFFFF"/>
                  </a:solidFill>
                </a:uFill>
                <a:latin typeface="Times New Roman"/>
              </a:rPr>
              <a:t>             </a:t>
            </a:r>
            <a:r>
              <a:t/>
            </a:r>
            <a:br/>
            <a:r>
              <a:t/>
            </a:r>
            <a:br/>
            <a:endParaRPr lang="ru-RU" sz="1400" b="0" strike="noStrike" spc="-1">
              <a:solidFill>
                <a:srgbClr val="000000"/>
              </a:solidFill>
              <a:uFill>
                <a:solidFill>
                  <a:srgbClr val="FFFFFF"/>
                </a:solidFill>
              </a:uFill>
              <a:latin typeface="Verdana"/>
            </a:endParaRPr>
          </a:p>
        </p:txBody>
      </p:sp>
      <p:sp>
        <p:nvSpPr>
          <p:cNvPr id="311" name="CustomShape 2"/>
          <p:cNvSpPr/>
          <p:nvPr/>
        </p:nvSpPr>
        <p:spPr>
          <a:xfrm>
            <a:off x="467640" y="437760"/>
            <a:ext cx="8064360" cy="54334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100" b="0" strike="noStrike" spc="-1">
                <a:solidFill>
                  <a:srgbClr val="00000A"/>
                </a:solidFill>
                <a:uFill>
                  <a:solidFill>
                    <a:srgbClr val="FFFFFF"/>
                  </a:solidFill>
                </a:uFill>
                <a:latin typeface="Times New Roman"/>
                <a:ea typeface="Calibri"/>
              </a:rPr>
              <a:t>муниципальное казенное дошкольное образовательное учреждение </a:t>
            </a:r>
            <a:endParaRPr lang="ru-RU" sz="1100" b="0" strike="noStrike" spc="-1">
              <a:solidFill>
                <a:srgbClr val="000000"/>
              </a:solidFill>
              <a:uFill>
                <a:solidFill>
                  <a:srgbClr val="FFFFFF"/>
                </a:solidFill>
              </a:uFill>
              <a:latin typeface="Arial"/>
            </a:endParaRPr>
          </a:p>
          <a:p>
            <a:pPr algn="ctr">
              <a:lnSpc>
                <a:spcPct val="100000"/>
              </a:lnSpc>
            </a:pPr>
            <a:r>
              <a:rPr lang="ru-RU" sz="1100" b="0" strike="noStrike" spc="-1">
                <a:solidFill>
                  <a:srgbClr val="00000A"/>
                </a:solidFill>
                <a:uFill>
                  <a:solidFill>
                    <a:srgbClr val="FFFFFF"/>
                  </a:solidFill>
                </a:uFill>
                <a:latin typeface="Times New Roman"/>
                <a:ea typeface="Calibri"/>
              </a:rPr>
              <a:t>«Военногородской детский сад общеразвивающего вида»</a:t>
            </a:r>
            <a:endParaRPr lang="ru-RU" sz="1100" b="0" strike="noStrike" spc="-1">
              <a:solidFill>
                <a:srgbClr val="000000"/>
              </a:solidFill>
              <a:uFill>
                <a:solidFill>
                  <a:srgbClr val="FFFFFF"/>
                </a:solidFill>
              </a:uFill>
              <a:latin typeface="Arial"/>
            </a:endParaRPr>
          </a:p>
          <a:p>
            <a:pPr algn="ctr">
              <a:lnSpc>
                <a:spcPct val="100000"/>
              </a:lnSpc>
            </a:pPr>
            <a:endParaRPr lang="ru-RU" sz="1100" b="0" strike="noStrike" spc="-1">
              <a:solidFill>
                <a:srgbClr val="000000"/>
              </a:solidFill>
              <a:uFill>
                <a:solidFill>
                  <a:srgbClr val="FFFFFF"/>
                </a:solidFill>
              </a:uFill>
              <a:latin typeface="Arial"/>
            </a:endParaRPr>
          </a:p>
          <a:p>
            <a:pPr algn="ctr">
              <a:lnSpc>
                <a:spcPct val="100000"/>
              </a:lnSpc>
            </a:pPr>
            <a:endParaRPr lang="ru-RU" sz="1100" b="0" strike="noStrike" spc="-1">
              <a:solidFill>
                <a:srgbClr val="000000"/>
              </a:solidFill>
              <a:uFill>
                <a:solidFill>
                  <a:srgbClr val="FFFFFF"/>
                </a:solidFill>
              </a:uFill>
              <a:latin typeface="Arial"/>
            </a:endParaRPr>
          </a:p>
          <a:p>
            <a:pPr algn="ctr">
              <a:lnSpc>
                <a:spcPct val="100000"/>
              </a:lnSpc>
            </a:pPr>
            <a:endParaRPr lang="ru-RU" sz="1100" b="0" strike="noStrike" spc="-1">
              <a:solidFill>
                <a:srgbClr val="000000"/>
              </a:solidFill>
              <a:uFill>
                <a:solidFill>
                  <a:srgbClr val="FFFFFF"/>
                </a:solidFill>
              </a:uFill>
              <a:latin typeface="Arial"/>
            </a:endParaRPr>
          </a:p>
          <a:p>
            <a:pPr algn="ctr">
              <a:lnSpc>
                <a:spcPct val="100000"/>
              </a:lnSpc>
            </a:pPr>
            <a:endParaRPr lang="ru-RU" sz="1100" b="0" strike="noStrike" spc="-1">
              <a:solidFill>
                <a:srgbClr val="000000"/>
              </a:solidFill>
              <a:uFill>
                <a:solidFill>
                  <a:srgbClr val="FFFFFF"/>
                </a:solidFill>
              </a:uFill>
              <a:latin typeface="Arial"/>
            </a:endParaRPr>
          </a:p>
          <a:p>
            <a:pPr algn="ctr">
              <a:lnSpc>
                <a:spcPct val="100000"/>
              </a:lnSpc>
            </a:pPr>
            <a:endParaRPr lang="ru-RU" sz="1100" b="0" strike="noStrike" spc="-1">
              <a:solidFill>
                <a:srgbClr val="000000"/>
              </a:solidFill>
              <a:uFill>
                <a:solidFill>
                  <a:srgbClr val="FFFFFF"/>
                </a:solidFill>
              </a:uFill>
              <a:latin typeface="Arial"/>
            </a:endParaRPr>
          </a:p>
          <a:p>
            <a:pPr algn="ctr">
              <a:lnSpc>
                <a:spcPct val="100000"/>
              </a:lnSpc>
            </a:pPr>
            <a:endParaRPr lang="ru-RU" sz="1100" b="0" strike="noStrike" spc="-1">
              <a:solidFill>
                <a:srgbClr val="000000"/>
              </a:solidFill>
              <a:uFill>
                <a:solidFill>
                  <a:srgbClr val="FFFFFF"/>
                </a:solidFill>
              </a:uFill>
              <a:latin typeface="Arial"/>
            </a:endParaRPr>
          </a:p>
          <a:p>
            <a:pPr algn="ctr">
              <a:lnSpc>
                <a:spcPct val="100000"/>
              </a:lnSpc>
            </a:pPr>
            <a:r>
              <a:rPr lang="ru-RU" sz="1400" b="1" strike="noStrike" spc="-1">
                <a:solidFill>
                  <a:srgbClr val="00000A"/>
                </a:solidFill>
                <a:uFill>
                  <a:solidFill>
                    <a:srgbClr val="FFFFFF"/>
                  </a:solidFill>
                </a:uFill>
                <a:latin typeface="Times New Roman"/>
                <a:ea typeface="Calibri"/>
              </a:rPr>
              <a:t>Конспект занятия по подготовке к обучению грамоте</a:t>
            </a:r>
            <a:endParaRPr lang="ru-RU" sz="1400" b="0" strike="noStrike" spc="-1">
              <a:solidFill>
                <a:srgbClr val="000000"/>
              </a:solidFill>
              <a:uFill>
                <a:solidFill>
                  <a:srgbClr val="FFFFFF"/>
                </a:solidFill>
              </a:uFill>
              <a:latin typeface="Arial"/>
            </a:endParaRPr>
          </a:p>
          <a:p>
            <a:pPr algn="ctr">
              <a:lnSpc>
                <a:spcPct val="100000"/>
              </a:lnSpc>
            </a:pPr>
            <a:r>
              <a:rPr lang="ru-RU" sz="1400" b="1" strike="noStrike" spc="-1">
                <a:solidFill>
                  <a:srgbClr val="00000A"/>
                </a:solidFill>
                <a:uFill>
                  <a:solidFill>
                    <a:srgbClr val="FFFFFF"/>
                  </a:solidFill>
                </a:uFill>
                <a:latin typeface="Times New Roman"/>
                <a:ea typeface="Calibri"/>
              </a:rPr>
              <a:t>в смешанной дошкольной группе (5-7 лет)</a:t>
            </a:r>
            <a:endParaRPr lang="ru-RU" sz="1400" b="0" strike="noStrike" spc="-1">
              <a:solidFill>
                <a:srgbClr val="000000"/>
              </a:solidFill>
              <a:uFill>
                <a:solidFill>
                  <a:srgbClr val="FFFFFF"/>
                </a:solidFill>
              </a:uFill>
              <a:latin typeface="Arial"/>
            </a:endParaRPr>
          </a:p>
          <a:p>
            <a:pPr algn="ctr">
              <a:lnSpc>
                <a:spcPct val="100000"/>
              </a:lnSpc>
            </a:pPr>
            <a:r>
              <a:rPr lang="ru-RU" sz="1400" b="1" strike="noStrike" spc="-1">
                <a:solidFill>
                  <a:srgbClr val="00000A"/>
                </a:solidFill>
                <a:uFill>
                  <a:solidFill>
                    <a:srgbClr val="FFFFFF"/>
                  </a:solidFill>
                </a:uFill>
                <a:latin typeface="Times New Roman"/>
                <a:ea typeface="Calibri"/>
              </a:rPr>
              <a:t>Комбинированной направленности</a:t>
            </a:r>
            <a:endParaRPr lang="ru-RU" sz="1400" b="0" strike="noStrike" spc="-1">
              <a:solidFill>
                <a:srgbClr val="000000"/>
              </a:solidFill>
              <a:uFill>
                <a:solidFill>
                  <a:srgbClr val="FFFFFF"/>
                </a:solidFill>
              </a:uFill>
              <a:latin typeface="Arial"/>
            </a:endParaRPr>
          </a:p>
          <a:p>
            <a:pPr algn="ctr">
              <a:lnSpc>
                <a:spcPct val="100000"/>
              </a:lnSpc>
            </a:pPr>
            <a:r>
              <a:rPr lang="ru-RU" sz="1400" b="1" strike="noStrike" spc="-1">
                <a:solidFill>
                  <a:srgbClr val="00000A"/>
                </a:solidFill>
                <a:uFill>
                  <a:solidFill>
                    <a:srgbClr val="FFFFFF"/>
                  </a:solidFill>
                </a:uFill>
                <a:latin typeface="Times New Roman"/>
                <a:ea typeface="Calibri"/>
              </a:rPr>
              <a:t>подготовительная подгруппа </a:t>
            </a:r>
            <a:r>
              <a:t/>
            </a:r>
            <a:br/>
            <a:r>
              <a:rPr lang="ru-RU" sz="1400" b="1" strike="noStrike" spc="-1">
                <a:solidFill>
                  <a:srgbClr val="00000A"/>
                </a:solidFill>
                <a:uFill>
                  <a:solidFill>
                    <a:srgbClr val="FFFFFF"/>
                  </a:solidFill>
                </a:uFill>
                <a:latin typeface="Times New Roman"/>
                <a:ea typeface="Calibri"/>
              </a:rPr>
              <a:t> «Звуки [З], [Зь]. Буква З»</a:t>
            </a:r>
            <a:endParaRPr lang="ru-RU" sz="1400" b="0" strike="noStrike" spc="-1">
              <a:solidFill>
                <a:srgbClr val="000000"/>
              </a:solidFill>
              <a:uFill>
                <a:solidFill>
                  <a:srgbClr val="FFFFFF"/>
                </a:solidFill>
              </a:uFill>
              <a:latin typeface="Arial"/>
            </a:endParaRPr>
          </a:p>
          <a:p>
            <a:pPr algn="ctr">
              <a:lnSpc>
                <a:spcPct val="100000"/>
              </a:lnSpc>
            </a:pPr>
            <a:endParaRPr lang="ru-RU" sz="1400" b="0" strike="noStrike" spc="-1">
              <a:solidFill>
                <a:srgbClr val="000000"/>
              </a:solidFill>
              <a:uFill>
                <a:solidFill>
                  <a:srgbClr val="FFFFFF"/>
                </a:solidFill>
              </a:uFill>
              <a:latin typeface="Arial"/>
            </a:endParaRPr>
          </a:p>
          <a:p>
            <a:pPr algn="ctr">
              <a:lnSpc>
                <a:spcPct val="100000"/>
              </a:lnSpc>
            </a:pPr>
            <a:r>
              <a:t/>
            </a:r>
            <a:br/>
            <a:r>
              <a:rPr lang="ru-RU" sz="1400" b="1" i="1" strike="noStrike" spc="-1">
                <a:solidFill>
                  <a:srgbClr val="00000A"/>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a:p>
            <a:pPr algn="ctr">
              <a:lnSpc>
                <a:spcPct val="100000"/>
              </a:lnSpc>
            </a:pPr>
            <a:r>
              <a:rPr lang="ru-RU" sz="1200" b="0" strike="noStrike" spc="-1">
                <a:solidFill>
                  <a:srgbClr val="00000A"/>
                </a:solidFill>
                <a:uFill>
                  <a:solidFill>
                    <a:srgbClr val="FFFFFF"/>
                  </a:solidFill>
                </a:uFill>
                <a:latin typeface="Times New Roman"/>
                <a:ea typeface="Calibri"/>
              </a:rPr>
              <a:t>Подготовила и провела</a:t>
            </a:r>
            <a:endParaRPr lang="ru-RU" sz="1200" b="0" strike="noStrike" spc="-1">
              <a:solidFill>
                <a:srgbClr val="000000"/>
              </a:solidFill>
              <a:uFill>
                <a:solidFill>
                  <a:srgbClr val="FFFFFF"/>
                </a:solidFill>
              </a:uFill>
              <a:latin typeface="Arial"/>
            </a:endParaRPr>
          </a:p>
          <a:p>
            <a:pPr algn="ctr">
              <a:lnSpc>
                <a:spcPct val="100000"/>
              </a:lnSpc>
            </a:pPr>
            <a:r>
              <a:rPr lang="ru-RU" sz="1200" b="0" strike="noStrike" spc="-1">
                <a:solidFill>
                  <a:srgbClr val="00000A"/>
                </a:solidFill>
                <a:uFill>
                  <a:solidFill>
                    <a:srgbClr val="FFFFFF"/>
                  </a:solidFill>
                </a:uFill>
                <a:latin typeface="Times New Roman"/>
                <a:ea typeface="Calibri"/>
              </a:rPr>
              <a:t>Воспитатель высшей категории</a:t>
            </a:r>
            <a:endParaRPr lang="ru-RU" sz="1200" b="0" strike="noStrike" spc="-1">
              <a:solidFill>
                <a:srgbClr val="000000"/>
              </a:solidFill>
              <a:uFill>
                <a:solidFill>
                  <a:srgbClr val="FFFFFF"/>
                </a:solidFill>
              </a:uFill>
              <a:latin typeface="Arial"/>
            </a:endParaRPr>
          </a:p>
          <a:p>
            <a:pPr algn="ctr">
              <a:lnSpc>
                <a:spcPct val="100000"/>
              </a:lnSpc>
            </a:pPr>
            <a:r>
              <a:rPr lang="ru-RU" sz="1200" b="0" strike="noStrike" spc="-1">
                <a:solidFill>
                  <a:srgbClr val="00000A"/>
                </a:solidFill>
                <a:uFill>
                  <a:solidFill>
                    <a:srgbClr val="FFFFFF"/>
                  </a:solidFill>
                </a:uFill>
                <a:latin typeface="Times New Roman"/>
                <a:ea typeface="Calibri"/>
              </a:rPr>
              <a:t>Бородина Елена Анатольевна</a:t>
            </a:r>
            <a:endParaRPr lang="ru-RU" sz="1200" b="0" strike="noStrike" spc="-1">
              <a:solidFill>
                <a:srgbClr val="000000"/>
              </a:solidFill>
              <a:uFill>
                <a:solidFill>
                  <a:srgbClr val="FFFFFF"/>
                </a:solidFill>
              </a:uFill>
              <a:latin typeface="Arial"/>
            </a:endParaRPr>
          </a:p>
          <a:p>
            <a:pPr algn="ctr">
              <a:lnSpc>
                <a:spcPct val="100000"/>
              </a:lnSpc>
            </a:pPr>
            <a:endParaRPr lang="ru-RU" sz="1200" b="0" strike="noStrike" spc="-1">
              <a:solidFill>
                <a:srgbClr val="000000"/>
              </a:solidFill>
              <a:uFill>
                <a:solidFill>
                  <a:srgbClr val="FFFFFF"/>
                </a:solidFill>
              </a:uFill>
              <a:latin typeface="Arial"/>
            </a:endParaRPr>
          </a:p>
          <a:p>
            <a:pPr algn="ctr">
              <a:lnSpc>
                <a:spcPct val="100000"/>
              </a:lnSpc>
            </a:pPr>
            <a:endParaRPr lang="ru-RU" sz="1200" b="0" strike="noStrike" spc="-1">
              <a:solidFill>
                <a:srgbClr val="000000"/>
              </a:solidFill>
              <a:uFill>
                <a:solidFill>
                  <a:srgbClr val="FFFFFF"/>
                </a:solidFill>
              </a:uFill>
              <a:latin typeface="Arial"/>
            </a:endParaRPr>
          </a:p>
          <a:p>
            <a:pPr algn="ctr">
              <a:lnSpc>
                <a:spcPct val="100000"/>
              </a:lnSpc>
            </a:pPr>
            <a:endParaRPr lang="ru-RU" sz="1200" b="0" strike="noStrike" spc="-1">
              <a:solidFill>
                <a:srgbClr val="000000"/>
              </a:solidFill>
              <a:uFill>
                <a:solidFill>
                  <a:srgbClr val="FFFFFF"/>
                </a:solidFill>
              </a:uFill>
              <a:latin typeface="Arial"/>
            </a:endParaRPr>
          </a:p>
          <a:p>
            <a:pPr algn="ctr">
              <a:lnSpc>
                <a:spcPct val="100000"/>
              </a:lnSpc>
            </a:pPr>
            <a:endParaRPr lang="ru-RU" sz="1200" b="0" strike="noStrike" spc="-1">
              <a:solidFill>
                <a:srgbClr val="000000"/>
              </a:solidFill>
              <a:uFill>
                <a:solidFill>
                  <a:srgbClr val="FFFFFF"/>
                </a:solidFill>
              </a:uFill>
              <a:latin typeface="Arial"/>
            </a:endParaRPr>
          </a:p>
          <a:p>
            <a:pPr algn="ctr">
              <a:lnSpc>
                <a:spcPct val="100000"/>
              </a:lnSpc>
            </a:pPr>
            <a:endParaRPr lang="ru-RU" sz="1200" b="0" strike="noStrike" spc="-1">
              <a:solidFill>
                <a:srgbClr val="000000"/>
              </a:solidFill>
              <a:uFill>
                <a:solidFill>
                  <a:srgbClr val="FFFFFF"/>
                </a:solidFill>
              </a:uFill>
              <a:latin typeface="Arial"/>
            </a:endParaRPr>
          </a:p>
          <a:p>
            <a:pPr algn="ctr">
              <a:lnSpc>
                <a:spcPct val="100000"/>
              </a:lnSpc>
            </a:pPr>
            <a:endParaRPr lang="ru-RU" sz="1200" b="0" strike="noStrike" spc="-1">
              <a:solidFill>
                <a:srgbClr val="000000"/>
              </a:solidFill>
              <a:uFill>
                <a:solidFill>
                  <a:srgbClr val="FFFFFF"/>
                </a:solidFill>
              </a:uFill>
              <a:latin typeface="Arial"/>
            </a:endParaRPr>
          </a:p>
          <a:p>
            <a:pPr algn="ctr">
              <a:lnSpc>
                <a:spcPct val="100000"/>
              </a:lnSpc>
            </a:pPr>
            <a:endParaRPr lang="ru-RU" sz="1200" b="0" strike="noStrike" spc="-1">
              <a:solidFill>
                <a:srgbClr val="000000"/>
              </a:solidFill>
              <a:uFill>
                <a:solidFill>
                  <a:srgbClr val="FFFFFF"/>
                </a:solidFill>
              </a:uFill>
              <a:latin typeface="Arial"/>
            </a:endParaRPr>
          </a:p>
          <a:p>
            <a:pPr algn="ctr">
              <a:lnSpc>
                <a:spcPct val="100000"/>
              </a:lnSpc>
            </a:pPr>
            <a:endParaRPr lang="ru-RU" sz="1200" b="0" strike="noStrike" spc="-1">
              <a:solidFill>
                <a:srgbClr val="000000"/>
              </a:solidFill>
              <a:uFill>
                <a:solidFill>
                  <a:srgbClr val="FFFFFF"/>
                </a:solidFill>
              </a:uFill>
              <a:latin typeface="Arial"/>
            </a:endParaRPr>
          </a:p>
          <a:p>
            <a:pPr algn="ctr">
              <a:lnSpc>
                <a:spcPct val="100000"/>
              </a:lnSpc>
            </a:pPr>
            <a:endParaRPr lang="ru-RU" sz="1200" b="0" strike="noStrike" spc="-1">
              <a:solidFill>
                <a:srgbClr val="000000"/>
              </a:solidFill>
              <a:uFill>
                <a:solidFill>
                  <a:srgbClr val="FFFFFF"/>
                </a:solidFill>
              </a:uFill>
              <a:latin typeface="Arial"/>
            </a:endParaRPr>
          </a:p>
          <a:p>
            <a:pPr algn="ctr">
              <a:lnSpc>
                <a:spcPct val="100000"/>
              </a:lnSpc>
            </a:pPr>
            <a:r>
              <a:rPr lang="ru-RU" sz="1200" b="0" strike="noStrike" spc="-1">
                <a:solidFill>
                  <a:srgbClr val="00000A"/>
                </a:solidFill>
                <a:uFill>
                  <a:solidFill>
                    <a:srgbClr val="FFFFFF"/>
                  </a:solidFill>
                </a:uFill>
                <a:latin typeface="Times New Roman"/>
                <a:ea typeface="Calibri"/>
              </a:rPr>
              <a:t>п. Восточный, 2021уч.г.</a:t>
            </a:r>
            <a:endParaRPr lang="ru-RU" sz="1200" b="0" strike="noStrike" spc="-1">
              <a:solidFill>
                <a:srgbClr val="000000"/>
              </a:solidFill>
              <a:uFill>
                <a:solidFill>
                  <a:srgbClr val="FFFFFF"/>
                </a:solidFill>
              </a:u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Picture 2"/>
          <p:cNvPicPr/>
          <p:nvPr/>
        </p:nvPicPr>
        <p:blipFill>
          <a:blip r:embed="rId2" cstate="print"/>
          <a:stretch/>
        </p:blipFill>
        <p:spPr>
          <a:xfrm>
            <a:off x="323640" y="332640"/>
            <a:ext cx="8496720" cy="6192360"/>
          </a:xfrm>
          <a:prstGeom prst="rect">
            <a:avLst/>
          </a:prstGeom>
          <a:ln>
            <a:noFill/>
          </a:ln>
        </p:spPr>
      </p:pic>
      <p:sp>
        <p:nvSpPr>
          <p:cNvPr id="313" name="TextShape 1"/>
          <p:cNvSpPr txBox="1"/>
          <p:nvPr/>
        </p:nvSpPr>
        <p:spPr>
          <a:xfrm>
            <a:off x="539640" y="476640"/>
            <a:ext cx="8136720" cy="4464000"/>
          </a:xfrm>
          <a:prstGeom prst="rect">
            <a:avLst/>
          </a:prstGeom>
          <a:noFill/>
          <a:ln>
            <a:noFill/>
          </a:ln>
        </p:spPr>
        <p:txBody>
          <a:bodyPr lIns="45720" tIns="45000" rIns="45720" anchor="b">
            <a:normAutofit/>
          </a:bodyPr>
          <a:lstStyle/>
          <a:p>
            <a:pPr>
              <a:lnSpc>
                <a:spcPct val="100000"/>
              </a:lnSpc>
            </a:pPr>
            <a:r>
              <a:rPr lang="ru-RU" sz="1400" b="0" strike="noStrike" spc="-1">
                <a:solidFill>
                  <a:srgbClr val="000000"/>
                </a:solidFill>
                <a:uFill>
                  <a:solidFill>
                    <a:srgbClr val="FFFFFF"/>
                  </a:solidFill>
                </a:uFill>
                <a:latin typeface="Times New Roman"/>
              </a:rPr>
              <a:t>                                                                Технологическая карта</a:t>
            </a:r>
            <a:r>
              <a:t/>
            </a:r>
            <a:br/>
            <a:r>
              <a:rPr lang="ru-RU" sz="1400" b="1" strike="noStrike" spc="-1">
                <a:solidFill>
                  <a:srgbClr val="000000"/>
                </a:solidFill>
                <a:uFill>
                  <a:solidFill>
                    <a:srgbClr val="FFFFFF"/>
                  </a:solidFill>
                </a:uFill>
                <a:latin typeface="Times New Roman"/>
              </a:rPr>
              <a:t>Образовательная область: </a:t>
            </a:r>
            <a:r>
              <a:rPr lang="ru-RU" sz="1400" b="0" strike="noStrike" spc="-1">
                <a:solidFill>
                  <a:srgbClr val="000000"/>
                </a:solidFill>
                <a:uFill>
                  <a:solidFill>
                    <a:srgbClr val="FFFFFF"/>
                  </a:solidFill>
                </a:uFill>
                <a:latin typeface="Times New Roman"/>
              </a:rPr>
              <a:t>«Речевое развитие».</a:t>
            </a:r>
            <a:r>
              <a:t/>
            </a:r>
            <a:br/>
            <a:r>
              <a:rPr lang="ru-RU" sz="1400" b="1" strike="noStrike" spc="-1">
                <a:solidFill>
                  <a:srgbClr val="000000"/>
                </a:solidFill>
                <a:uFill>
                  <a:solidFill>
                    <a:srgbClr val="FFFFFF"/>
                  </a:solidFill>
                </a:uFill>
                <a:latin typeface="Times New Roman"/>
              </a:rPr>
              <a:t>Направление: </a:t>
            </a:r>
            <a:r>
              <a:rPr lang="ru-RU" sz="1400" b="0" strike="noStrike" spc="-1">
                <a:solidFill>
                  <a:srgbClr val="000000"/>
                </a:solidFill>
                <a:uFill>
                  <a:solidFill>
                    <a:srgbClr val="FFFFFF"/>
                  </a:solidFill>
                </a:uFill>
                <a:latin typeface="Times New Roman"/>
              </a:rPr>
              <a:t>развитие речи.</a:t>
            </a:r>
            <a:r>
              <a:t/>
            </a:r>
            <a:br/>
            <a:r>
              <a:rPr lang="ru-RU" sz="1400" b="1" strike="noStrike" spc="-1">
                <a:solidFill>
                  <a:srgbClr val="000000"/>
                </a:solidFill>
                <a:uFill>
                  <a:solidFill>
                    <a:srgbClr val="FFFFFF"/>
                  </a:solidFill>
                </a:uFill>
                <a:latin typeface="Times New Roman"/>
              </a:rPr>
              <a:t>Тема: </a:t>
            </a:r>
            <a:r>
              <a:rPr lang="ru-RU" sz="1400" b="0" strike="noStrike" spc="-1">
                <a:solidFill>
                  <a:srgbClr val="000000"/>
                </a:solidFill>
                <a:uFill>
                  <a:solidFill>
                    <a:srgbClr val="FFFFFF"/>
                  </a:solidFill>
                </a:uFill>
                <a:latin typeface="Times New Roman"/>
              </a:rPr>
              <a:t>«Звуки [З], [Зь]. Буква З».</a:t>
            </a:r>
            <a:r>
              <a:t/>
            </a:r>
            <a:br/>
            <a:r>
              <a:rPr lang="ru-RU" sz="1400" b="1" strike="noStrike" spc="-1">
                <a:solidFill>
                  <a:srgbClr val="000000"/>
                </a:solidFill>
                <a:uFill>
                  <a:solidFill>
                    <a:srgbClr val="FFFFFF"/>
                  </a:solidFill>
                </a:uFill>
                <a:latin typeface="Times New Roman"/>
              </a:rPr>
              <a:t>Педагогическая цель</a:t>
            </a:r>
            <a:r>
              <a:rPr lang="ru-RU" sz="1400" b="0" strike="noStrike" spc="-1">
                <a:solidFill>
                  <a:srgbClr val="000000"/>
                </a:solidFill>
                <a:uFill>
                  <a:solidFill>
                    <a:srgbClr val="FFFFFF"/>
                  </a:solidFill>
                </a:uFill>
                <a:latin typeface="Times New Roman"/>
              </a:rPr>
              <a:t>: закрепление звуков З, Зь. Знакомство с буквой З, учить давать характеристику 3, Зь в сравнительном аспекте; учить детей дифференцировать звуки в слогах и словах; уточнять и расширять словарь; формировать навыки ориентировки в пространстве;  учить синхронизировать речь с движениями; воспитывать у детей самоконтроль за речью через оральный, тактильно-вибрационный и акустический контроль.</a:t>
            </a:r>
            <a:r>
              <a:t/>
            </a:r>
            <a:br/>
            <a:r>
              <a:rPr lang="ru-RU" sz="1400" b="1" strike="noStrike" spc="-1">
                <a:solidFill>
                  <a:srgbClr val="000000"/>
                </a:solidFill>
                <a:uFill>
                  <a:solidFill>
                    <a:srgbClr val="FFFFFF"/>
                  </a:solidFill>
                </a:uFill>
                <a:latin typeface="Times New Roman"/>
              </a:rPr>
              <a:t>Целевые ориентиры: </a:t>
            </a:r>
            <a:r>
              <a:rPr lang="ru-RU" sz="1400" b="0" strike="noStrike" spc="-1">
                <a:solidFill>
                  <a:srgbClr val="000000"/>
                </a:solidFill>
                <a:uFill>
                  <a:solidFill>
                    <a:srgbClr val="FFFFFF"/>
                  </a:solidFill>
                </a:uFill>
                <a:latin typeface="Times New Roman"/>
              </a:rPr>
              <a:t>владеет устной речью, использует речь для выражения своих мыслей, построения речевого высказывания в ситуации общения, выделяет звуки в словах, составляет слова из слогов, выделяет последовательность звуков в простых словах; складываются предпосылки грамотности.</a:t>
            </a:r>
            <a:r>
              <a:t/>
            </a:r>
            <a:br/>
            <a:r>
              <a:rPr lang="ru-RU" sz="1400" b="0" strike="noStrike" spc="-1">
                <a:solidFill>
                  <a:srgbClr val="000000"/>
                </a:solidFill>
                <a:uFill>
                  <a:solidFill>
                    <a:srgbClr val="FFFFFF"/>
                  </a:solidFill>
                </a:uFill>
                <a:latin typeface="Times New Roman"/>
              </a:rPr>
              <a:t>Освоение содержания образовательных областей: «Социально-коммуникативное развитие», «Познавательное развитие», «Физическое развитие».</a:t>
            </a:r>
            <a:r>
              <a:t/>
            </a:r>
            <a:br/>
            <a:r>
              <a:rPr lang="ru-RU" sz="1400" b="0" strike="noStrike" spc="-1">
                <a:solidFill>
                  <a:srgbClr val="000000"/>
                </a:solidFill>
                <a:uFill>
                  <a:solidFill>
                    <a:srgbClr val="FFFFFF"/>
                  </a:solidFill>
                </a:uFill>
                <a:latin typeface="Times New Roman"/>
              </a:rPr>
              <a:t>Виды деятельности: игровая, двигательная, коммуникативная, восприятие художественной литературы.</a:t>
            </a:r>
            <a:r>
              <a:t/>
            </a:r>
            <a:br/>
            <a:r>
              <a:rPr lang="ru-RU" sz="1400" b="1" strike="noStrike" spc="-1">
                <a:solidFill>
                  <a:srgbClr val="000000"/>
                </a:solidFill>
                <a:uFill>
                  <a:solidFill>
                    <a:srgbClr val="FFFFFF"/>
                  </a:solidFill>
                </a:uFill>
                <a:latin typeface="Times New Roman"/>
              </a:rPr>
              <a:t>Билингвальный компонент: </a:t>
            </a:r>
            <a:r>
              <a:rPr lang="ru-RU" sz="1400" b="0" strike="noStrike" spc="-1">
                <a:solidFill>
                  <a:srgbClr val="000000"/>
                </a:solidFill>
                <a:uFill>
                  <a:solidFill>
                    <a:srgbClr val="FFFFFF"/>
                  </a:solidFill>
                </a:uFill>
                <a:latin typeface="Times New Roman"/>
              </a:rPr>
              <a:t>звуки З, Зь.</a:t>
            </a:r>
            <a:r>
              <a:t/>
            </a:r>
            <a:br/>
            <a:r>
              <a:rPr lang="ru-RU" sz="1400" b="1" strike="noStrike" spc="-1">
                <a:solidFill>
                  <a:srgbClr val="000000"/>
                </a:solidFill>
                <a:uFill>
                  <a:solidFill>
                    <a:srgbClr val="FFFFFF"/>
                  </a:solidFill>
                </a:uFill>
                <a:latin typeface="Times New Roman"/>
              </a:rPr>
              <a:t>Средства реализации: </a:t>
            </a:r>
            <a:r>
              <a:rPr lang="ru-RU" sz="1400" b="0" strike="noStrike" spc="-1">
                <a:solidFill>
                  <a:srgbClr val="000000"/>
                </a:solidFill>
                <a:uFill>
                  <a:solidFill>
                    <a:srgbClr val="FFFFFF"/>
                  </a:solidFill>
                </a:uFill>
                <a:latin typeface="Times New Roman"/>
              </a:rPr>
              <a:t>интерактивная доска, предметные картинки, рабочие тетради Колесниковой, буквы.</a:t>
            </a:r>
            <a:r>
              <a:t/>
            </a:r>
            <a:br/>
            <a:r>
              <a:rPr lang="ru-RU" sz="1400" b="1" i="1" strike="noStrike" spc="-1">
                <a:solidFill>
                  <a:srgbClr val="000000"/>
                </a:solidFill>
                <a:uFill>
                  <a:solidFill>
                    <a:srgbClr val="FFFFFF"/>
                  </a:solidFill>
                </a:uFill>
                <a:latin typeface="Times New Roman"/>
              </a:rPr>
              <a:t>             </a:t>
            </a:r>
            <a:r>
              <a:t/>
            </a:r>
            <a:br/>
            <a:r>
              <a:t/>
            </a:r>
            <a:br/>
            <a:endParaRPr lang="ru-RU" sz="1400" b="0" strike="noStrike" spc="-1">
              <a:solidFill>
                <a:srgbClr val="000000"/>
              </a:solidFill>
              <a:uFill>
                <a:solidFill>
                  <a:srgbClr val="FFFFFF"/>
                </a:solidFill>
              </a:uFill>
              <a:latin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3"/>
          <p:cNvPicPr/>
          <p:nvPr/>
        </p:nvPicPr>
        <p:blipFill>
          <a:blip r:embed="rId2" cstate="print"/>
          <a:stretch/>
        </p:blipFill>
        <p:spPr>
          <a:xfrm>
            <a:off x="539640" y="476640"/>
            <a:ext cx="7864200" cy="6048360"/>
          </a:xfrm>
          <a:prstGeom prst="rect">
            <a:avLst/>
          </a:prstGeom>
          <a:ln>
            <a:noFill/>
          </a:ln>
        </p:spPr>
      </p:pic>
      <p:sp>
        <p:nvSpPr>
          <p:cNvPr id="185" name="CustomShape 1"/>
          <p:cNvSpPr/>
          <p:nvPr/>
        </p:nvSpPr>
        <p:spPr>
          <a:xfrm>
            <a:off x="1763640" y="2546280"/>
            <a:ext cx="5904360" cy="11577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0"/>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
        <p:nvSpPr>
          <p:cNvPr id="186" name="CustomShape 2"/>
          <p:cNvSpPr/>
          <p:nvPr/>
        </p:nvSpPr>
        <p:spPr>
          <a:xfrm>
            <a:off x="1907640" y="829080"/>
            <a:ext cx="6192360" cy="49924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endParaRPr lang="ru-RU" sz="1800" b="0" strike="noStrike" spc="-1">
              <a:solidFill>
                <a:srgbClr val="000000"/>
              </a:solidFill>
              <a:uFill>
                <a:solidFill>
                  <a:srgbClr val="FFFFFF"/>
                </a:solidFill>
              </a:uFill>
              <a:latin typeface="Arial"/>
            </a:endParaRPr>
          </a:p>
          <a:p>
            <a:pPr algn="ctr">
              <a:lnSpc>
                <a:spcPct val="100000"/>
              </a:lnSpc>
            </a:pPr>
            <a:r>
              <a:rPr lang="ru-RU" sz="1400" b="1" strike="noStrike" spc="-1">
                <a:solidFill>
                  <a:srgbClr val="000000"/>
                </a:solidFill>
                <a:uFill>
                  <a:solidFill>
                    <a:srgbClr val="FFFFFF"/>
                  </a:solidFill>
                </a:uFill>
                <a:latin typeface="Times New Roman"/>
                <a:ea typeface="Calibri"/>
              </a:rPr>
              <a:t>Характеристика</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 Бородина Елена Анатольевна ответственный и  компетентный специалист. Работая с детьми смешанной дошкольной группы (5-7 лет), проявила себя знающим педагогом, знает возрастные и индивидуальные особенности своих воспитанников, обладающим всеми необходимыми методиками, знаниями и умениями. Осуществляет свою деятельность на профессиональном уровне, обеспечивая в полном объёме реализацию Программы.</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Соблюдает правовые, нравственные и этические нормы, следует требованиям профессиональной этики. Уважает честь и достоинство воспитанников и других участников образовательных отношений. Развивает у воспитанников познавательную активность, самостоятельность, инициативу, творческие способности. Формирует гражданскую позицию, способность к труду и жизни в условиях современного мира, формирует культуру здорового и безопасного образа жизни. Воспитатель умеет достигать взаимопонимания с родителями воспитанников и членами педагогического коллектива, активно работает над созданием педагогически комфортной для детей обстановки, испытывает интерес и удовлетворение от работы с детьми. Применяет педагогически обоснованные формы, методы обучения и воспитания. Учитывает особенности психофизического развития детей и состояние их здоровья.</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icture 2"/>
          <p:cNvPicPr/>
          <p:nvPr/>
        </p:nvPicPr>
        <p:blipFill>
          <a:blip r:embed="rId2" cstate="print"/>
          <a:stretch/>
        </p:blipFill>
        <p:spPr>
          <a:xfrm>
            <a:off x="323640" y="332640"/>
            <a:ext cx="8496720" cy="6192360"/>
          </a:xfrm>
          <a:prstGeom prst="rect">
            <a:avLst/>
          </a:prstGeom>
          <a:ln>
            <a:noFill/>
          </a:ln>
        </p:spPr>
      </p:pic>
      <p:sp>
        <p:nvSpPr>
          <p:cNvPr id="315" name="TextShape 1"/>
          <p:cNvSpPr txBox="1"/>
          <p:nvPr/>
        </p:nvSpPr>
        <p:spPr>
          <a:xfrm>
            <a:off x="539640" y="476640"/>
            <a:ext cx="8136720" cy="4464000"/>
          </a:xfrm>
          <a:prstGeom prst="rect">
            <a:avLst/>
          </a:prstGeom>
          <a:noFill/>
          <a:ln>
            <a:noFill/>
          </a:ln>
        </p:spPr>
        <p:txBody>
          <a:bodyPr lIns="45720" tIns="45000" rIns="45720" anchor="b">
            <a:normAutofit/>
          </a:bodyPr>
          <a:lstStyle/>
          <a:p>
            <a:pPr>
              <a:lnSpc>
                <a:spcPct val="100000"/>
              </a:lnSpc>
            </a:pPr>
            <a:r>
              <a:t/>
            </a:r>
            <a:br/>
            <a:r>
              <a:t/>
            </a:r>
            <a:br/>
            <a:endParaRPr lang="ru-RU" sz="1800" b="0" strike="noStrike" spc="-1">
              <a:solidFill>
                <a:srgbClr val="000000"/>
              </a:solidFill>
              <a:uFill>
                <a:solidFill>
                  <a:srgbClr val="FFFFFF"/>
                </a:solidFill>
              </a:uFill>
              <a:latin typeface="Verdana"/>
            </a:endParaRPr>
          </a:p>
        </p:txBody>
      </p:sp>
      <p:graphicFrame>
        <p:nvGraphicFramePr>
          <p:cNvPr id="316" name="Table 2"/>
          <p:cNvGraphicFramePr/>
          <p:nvPr/>
        </p:nvGraphicFramePr>
        <p:xfrm>
          <a:off x="611640" y="836640"/>
          <a:ext cx="7920720" cy="5303520"/>
        </p:xfrm>
        <a:graphic>
          <a:graphicData uri="http://schemas.openxmlformats.org/drawingml/2006/table">
            <a:tbl>
              <a:tblPr/>
              <a:tblGrid>
                <a:gridCol w="2030400"/>
                <a:gridCol w="3791880"/>
                <a:gridCol w="2098440"/>
              </a:tblGrid>
              <a:tr h="231480">
                <a:tc>
                  <a:txBody>
                    <a:bodyPr/>
                    <a:lstStyle/>
                    <a:p>
                      <a:pPr algn="ctr">
                        <a:lnSpc>
                          <a:spcPct val="100000"/>
                        </a:lnSpc>
                      </a:pPr>
                      <a:r>
                        <a:rPr lang="ru-RU" sz="1200" b="0" strike="noStrike" spc="-1">
                          <a:solidFill>
                            <a:srgbClr val="000000"/>
                          </a:solidFill>
                          <a:uFill>
                            <a:solidFill>
                              <a:srgbClr val="FFFFFF"/>
                            </a:solidFill>
                          </a:uFill>
                          <a:latin typeface="Times New Roman"/>
                          <a:ea typeface="WenQuanYi Zen Hei Sharp"/>
                        </a:rPr>
                        <a:t>Этапы деятельности</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ru-RU" sz="1200" b="0" strike="noStrike" spc="-1">
                          <a:solidFill>
                            <a:srgbClr val="000000"/>
                          </a:solidFill>
                          <a:uFill>
                            <a:solidFill>
                              <a:srgbClr val="FFFFFF"/>
                            </a:solidFill>
                          </a:uFill>
                          <a:latin typeface="Times New Roman"/>
                          <a:ea typeface="WenQuanYi Zen Hei Sharp"/>
                        </a:rPr>
                        <a:t>Деятельность воспитателя</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ru-RU" sz="1200" b="0" strike="noStrike" spc="-1">
                          <a:solidFill>
                            <a:srgbClr val="000000"/>
                          </a:solidFill>
                          <a:uFill>
                            <a:solidFill>
                              <a:srgbClr val="FFFFFF"/>
                            </a:solidFill>
                          </a:uFill>
                          <a:latin typeface="Times New Roman"/>
                          <a:ea typeface="WenQuanYi Zen Hei Sharp"/>
                        </a:rPr>
                        <a:t>Деятельность детей</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r>
              <a:tr h="213480">
                <a:tc>
                  <a:txBody>
                    <a:bodyPr/>
                    <a:lstStyle/>
                    <a:p>
                      <a:pPr algn="ctr">
                        <a:lnSpc>
                          <a:spcPct val="100000"/>
                        </a:lnSpc>
                      </a:pPr>
                      <a:r>
                        <a:rPr lang="ru-RU" sz="1200" b="0" strike="noStrike" spc="-1">
                          <a:solidFill>
                            <a:srgbClr val="000000"/>
                          </a:solidFill>
                          <a:uFill>
                            <a:solidFill>
                              <a:srgbClr val="FFFFFF"/>
                            </a:solidFill>
                          </a:uFill>
                          <a:latin typeface="Times New Roman"/>
                          <a:ea typeface="WenQuanYi Zen Hei Sharp"/>
                        </a:rPr>
                        <a:t>1</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ru-RU" sz="1200" b="0" strike="noStrike" spc="-1">
                          <a:solidFill>
                            <a:srgbClr val="000000"/>
                          </a:solidFill>
                          <a:uFill>
                            <a:solidFill>
                              <a:srgbClr val="FFFFFF"/>
                            </a:solidFill>
                          </a:uFill>
                          <a:latin typeface="Times New Roman"/>
                          <a:ea typeface="WenQuanYi Zen Hei Sharp"/>
                        </a:rPr>
                        <a:t>2</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ru-RU" sz="1200" b="0" strike="noStrike" spc="-1">
                          <a:solidFill>
                            <a:srgbClr val="000000"/>
                          </a:solidFill>
                          <a:uFill>
                            <a:solidFill>
                              <a:srgbClr val="FFFFFF"/>
                            </a:solidFill>
                          </a:uFill>
                          <a:latin typeface="Times New Roman"/>
                          <a:ea typeface="WenQuanYi Zen Hei Sharp"/>
                        </a:rPr>
                        <a:t>3</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r>
              <a:tr h="2226600">
                <a:tc>
                  <a:txBody>
                    <a:bodyPr/>
                    <a:lstStyle/>
                    <a:p>
                      <a:pPr algn="ctr">
                        <a:lnSpc>
                          <a:spcPct val="100000"/>
                        </a:lnSpc>
                      </a:pPr>
                      <a:r>
                        <a:rPr lang="ru-RU" sz="1200" b="0" strike="noStrike" spc="-1">
                          <a:solidFill>
                            <a:srgbClr val="000000"/>
                          </a:solidFill>
                          <a:uFill>
                            <a:solidFill>
                              <a:srgbClr val="FFFFFF"/>
                            </a:solidFill>
                          </a:uFill>
                          <a:latin typeface="Times New Roman"/>
                          <a:ea typeface="WenQuanYi Zen Hei Sharp"/>
                        </a:rPr>
                        <a:t>Мотивационно-побудительный</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0"/>
                          </a:solidFill>
                          <a:uFill>
                            <a:solidFill>
                              <a:srgbClr val="FFFFFF"/>
                            </a:solidFill>
                          </a:uFill>
                          <a:latin typeface="Times New Roman"/>
                          <a:ea typeface="WenQuanYi Zen Hei Sharp"/>
                        </a:rPr>
                        <a:t>Предлагает отправиться в гости к морским обитателям.</a:t>
                      </a:r>
                      <a:endParaRPr lang="ru-RU" sz="1200" b="0" strike="noStrike" spc="-1">
                        <a:solidFill>
                          <a:srgbClr val="000000"/>
                        </a:solidFill>
                        <a:uFill>
                          <a:solidFill>
                            <a:srgbClr val="FFFFFF"/>
                          </a:solidFill>
                        </a:uFill>
                        <a:latin typeface="Arial"/>
                      </a:endParaRPr>
                    </a:p>
                    <a:p>
                      <a:pPr>
                        <a:lnSpc>
                          <a:spcPct val="100000"/>
                        </a:lnSpc>
                      </a:pPr>
                      <a:r>
                        <a:rPr lang="ru-RU" sz="1200" b="0" i="1" strike="noStrike" spc="-1">
                          <a:solidFill>
                            <a:srgbClr val="000000"/>
                          </a:solidFill>
                          <a:uFill>
                            <a:solidFill>
                              <a:srgbClr val="FFFFFF"/>
                            </a:solidFill>
                          </a:uFill>
                          <a:latin typeface="Times New Roman"/>
                          <a:ea typeface="WenQuanYi Zen Hei Sharp"/>
                        </a:rPr>
                        <a:t>Организует беседу по вопросам:</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 Каких морских обитателей вы знаете?</a:t>
                      </a:r>
                      <a:endParaRPr lang="ru-RU" sz="1200" b="0" strike="noStrike" spc="-1">
                        <a:solidFill>
                          <a:srgbClr val="000000"/>
                        </a:solidFill>
                        <a:uFill>
                          <a:solidFill>
                            <a:srgbClr val="FFFFFF"/>
                          </a:solidFill>
                        </a:uFill>
                        <a:latin typeface="Arial"/>
                      </a:endParaRPr>
                    </a:p>
                    <a:p>
                      <a:pPr>
                        <a:lnSpc>
                          <a:spcPct val="100000"/>
                        </a:lnSpc>
                      </a:pPr>
                      <a:r>
                        <a:rPr lang="ru-RU" sz="1200" b="0" i="1" strike="noStrike" spc="-1">
                          <a:solidFill>
                            <a:srgbClr val="000000"/>
                          </a:solidFill>
                          <a:uFill>
                            <a:solidFill>
                              <a:srgbClr val="FFFFFF"/>
                            </a:solidFill>
                          </a:uFill>
                          <a:latin typeface="Times New Roman"/>
                          <a:ea typeface="WenQuanYi Zen Hei Sharp"/>
                        </a:rPr>
                        <a:t>Предлагает рассмотреть изображения морских обитателей.</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Ребята, морские обитатели предлагают нам поиграть в прятки. Вы согласны? Тогда назовите морских обитателей, которые изображены на экране, запомните их, а теперь закройте глаза. (одна картинка исчезает с экрана) Отгадайте, кто пропал? (играем 4 раза). Ой, посмотрите, все морские животные пропали. А вы запомнили, кто за кем стоял? Тогда называйте их по порядку.</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0"/>
                          </a:solidFill>
                          <a:uFill>
                            <a:solidFill>
                              <a:srgbClr val="FFFFFF"/>
                            </a:solidFill>
                          </a:uFill>
                          <a:latin typeface="Times New Roman"/>
                          <a:ea typeface="WenQuanYi Zen Hei Sharp"/>
                        </a:rPr>
                        <a:t>Отвечают на вопрос.</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Называют морских обитателей в том порядке, в котором они были на экране.</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r>
              <a:tr h="2080440">
                <a:tc>
                  <a:txBody>
                    <a:bodyPr/>
                    <a:lstStyle/>
                    <a:p>
                      <a:pPr algn="ctr">
                        <a:lnSpc>
                          <a:spcPct val="100000"/>
                        </a:lnSpc>
                      </a:pPr>
                      <a:r>
                        <a:rPr lang="ru-RU" sz="1200" b="0" strike="noStrike" spc="-1">
                          <a:solidFill>
                            <a:srgbClr val="000000"/>
                          </a:solidFill>
                          <a:uFill>
                            <a:solidFill>
                              <a:srgbClr val="FFFFFF"/>
                            </a:solidFill>
                          </a:uFill>
                          <a:latin typeface="Times New Roman"/>
                          <a:ea typeface="WenQuanYi Zen Hei Sharp"/>
                        </a:rPr>
                        <a:t>Организационно-поисковый</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i="1" strike="noStrike" spc="-1">
                          <a:solidFill>
                            <a:srgbClr val="000000"/>
                          </a:solidFill>
                          <a:uFill>
                            <a:solidFill>
                              <a:srgbClr val="FFFFFF"/>
                            </a:solidFill>
                          </a:uFill>
                          <a:latin typeface="Times New Roman"/>
                          <a:ea typeface="WenQuanYi Zen Hei Sharp"/>
                        </a:rPr>
                        <a:t>Предлагает отгадать загадку:</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Что всё это значит?</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Дочка, а не плачет;</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Спать уложишь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Будет спать</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День, и два, и даже пять.     (Кукла)</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К нам в гости пришли куклы. Их зовут Зоя и Зина. Вы догадались,  с какими звуками мы сегодня будем играть? (Звуки З, Зь)</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Предлагаю нашим куклам подарить бантики. Только вот кому, какой я не знаю. Помогите мне дать характеристику первым звукам в именах кукол.</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0"/>
                          </a:solidFill>
                          <a:uFill>
                            <a:solidFill>
                              <a:srgbClr val="FFFFFF"/>
                            </a:solidFill>
                          </a:uFill>
                          <a:latin typeface="Times New Roman"/>
                          <a:ea typeface="WenQuanYi Zen Hei Sharp"/>
                        </a:rPr>
                        <a:t>Отгадывают загадку.</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Отвечают на вопрос.</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Выбирают бантик и самостоятельно рассуждают, почему взяли именно такой. Дают характеристику звукам.</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317" name="CustomShape 3"/>
          <p:cNvSpPr/>
          <p:nvPr/>
        </p:nvSpPr>
        <p:spPr>
          <a:xfrm>
            <a:off x="0" y="523800"/>
            <a:ext cx="9143640" cy="3052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400" b="1" strike="noStrike" spc="-1">
                <a:solidFill>
                  <a:srgbClr val="000000"/>
                </a:solidFill>
                <a:uFill>
                  <a:solidFill>
                    <a:srgbClr val="FFFFFF"/>
                  </a:solidFill>
                </a:uFill>
                <a:latin typeface="Times New Roman"/>
                <a:ea typeface="WenQuanYi Zen Hei Sharp"/>
              </a:rPr>
              <a:t>Организационная структура игрового занятия</a:t>
            </a:r>
            <a:endParaRPr lang="ru-RU" sz="1400" b="0" strike="noStrike" spc="-1">
              <a:solidFill>
                <a:srgbClr val="000000"/>
              </a:solidFill>
              <a:uFill>
                <a:solidFill>
                  <a:srgbClr val="FFFFFF"/>
                </a:solidFill>
              </a:u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Picture 2"/>
          <p:cNvPicPr/>
          <p:nvPr/>
        </p:nvPicPr>
        <p:blipFill>
          <a:blip r:embed="rId2" cstate="print"/>
          <a:stretch/>
        </p:blipFill>
        <p:spPr>
          <a:xfrm>
            <a:off x="323640" y="332640"/>
            <a:ext cx="8496720" cy="6192360"/>
          </a:xfrm>
          <a:prstGeom prst="rect">
            <a:avLst/>
          </a:prstGeom>
          <a:ln>
            <a:noFill/>
          </a:ln>
        </p:spPr>
      </p:pic>
      <p:sp>
        <p:nvSpPr>
          <p:cNvPr id="319" name="TextShape 1"/>
          <p:cNvSpPr txBox="1"/>
          <p:nvPr/>
        </p:nvSpPr>
        <p:spPr>
          <a:xfrm>
            <a:off x="539640" y="476640"/>
            <a:ext cx="8136720" cy="4464000"/>
          </a:xfrm>
          <a:prstGeom prst="rect">
            <a:avLst/>
          </a:prstGeom>
          <a:noFill/>
          <a:ln>
            <a:noFill/>
          </a:ln>
        </p:spPr>
        <p:txBody>
          <a:bodyPr lIns="45720" tIns="45000" rIns="45720" anchor="b">
            <a:normAutofit/>
          </a:bodyPr>
          <a:lstStyle/>
          <a:p>
            <a:pPr>
              <a:lnSpc>
                <a:spcPct val="100000"/>
              </a:lnSpc>
            </a:pPr>
            <a:r>
              <a:t/>
            </a:r>
            <a:br/>
            <a:r>
              <a:t/>
            </a:r>
            <a:br/>
            <a:endParaRPr lang="ru-RU" sz="1800" b="0" strike="noStrike" spc="-1">
              <a:solidFill>
                <a:srgbClr val="000000"/>
              </a:solidFill>
              <a:uFill>
                <a:solidFill>
                  <a:srgbClr val="FFFFFF"/>
                </a:solidFill>
              </a:uFill>
              <a:latin typeface="Verdana"/>
            </a:endParaRPr>
          </a:p>
        </p:txBody>
      </p:sp>
      <p:graphicFrame>
        <p:nvGraphicFramePr>
          <p:cNvPr id="320" name="Table 2"/>
          <p:cNvGraphicFramePr/>
          <p:nvPr/>
        </p:nvGraphicFramePr>
        <p:xfrm>
          <a:off x="611640" y="548640"/>
          <a:ext cx="7992360" cy="5419440"/>
        </p:xfrm>
        <a:graphic>
          <a:graphicData uri="http://schemas.openxmlformats.org/drawingml/2006/table">
            <a:tbl>
              <a:tblPr/>
              <a:tblGrid>
                <a:gridCol w="2048760"/>
                <a:gridCol w="3826080"/>
                <a:gridCol w="2117520"/>
              </a:tblGrid>
              <a:tr h="2232000">
                <a:tc>
                  <a:txBody>
                    <a:bodyPr/>
                    <a:lstStyle/>
                    <a:p>
                      <a:endParaRPr lang="ru-RU"/>
                    </a:p>
                  </a:txBody>
                  <a:tcPr marL="22680" marR="22680">
                    <a:lnL w="12240">
                      <a:solidFill>
                        <a:srgbClr val="000000"/>
                      </a:solidFill>
                    </a:lnL>
                    <a:lnR w="12240">
                      <a:solidFill>
                        <a:srgbClr val="000000"/>
                      </a:solidFill>
                    </a:lnR>
                    <a:lnB w="12240">
                      <a:solidFill>
                        <a:srgbClr val="000000"/>
                      </a:solidFill>
                    </a:lnB>
                    <a:noFill/>
                  </a:tcPr>
                </a:tc>
                <a:tc>
                  <a:txBody>
                    <a:bodyPr/>
                    <a:lstStyle/>
                    <a:p>
                      <a:pPr>
                        <a:lnSpc>
                          <a:spcPct val="100000"/>
                        </a:lnSpc>
                      </a:pPr>
                      <a:r>
                        <a:rPr lang="ru-RU" sz="1200" b="1" i="1" strike="noStrike" spc="-1">
                          <a:solidFill>
                            <a:srgbClr val="000000"/>
                          </a:solidFill>
                          <a:uFill>
                            <a:solidFill>
                              <a:srgbClr val="FFFFFF"/>
                            </a:solidFill>
                          </a:uFill>
                          <a:latin typeface="Times New Roman"/>
                          <a:ea typeface="WenQuanYi Zen Hei Sharp"/>
                        </a:rPr>
                        <a:t>Акустико-артикуляционный образ звуков.</a:t>
                      </a:r>
                      <a:endParaRPr lang="ru-RU" sz="1200" b="0" strike="noStrike" spc="-1">
                        <a:solidFill>
                          <a:srgbClr val="000000"/>
                        </a:solidFill>
                        <a:uFill>
                          <a:solidFill>
                            <a:srgbClr val="FFFFFF"/>
                          </a:solidFill>
                        </a:uFill>
                        <a:latin typeface="Arial"/>
                      </a:endParaRPr>
                    </a:p>
                    <a:p>
                      <a:pPr algn="ctr">
                        <a:lnSpc>
                          <a:spcPct val="100000"/>
                        </a:lnSpc>
                      </a:pPr>
                      <a:r>
                        <a:rPr lang="ru-RU" sz="1200" b="0" i="1" strike="noStrike" spc="-1">
                          <a:solidFill>
                            <a:srgbClr val="000000"/>
                          </a:solidFill>
                          <a:uFill>
                            <a:solidFill>
                              <a:srgbClr val="FFFFFF"/>
                            </a:solidFill>
                          </a:uFill>
                          <a:latin typeface="Times New Roman"/>
                          <a:ea typeface="WenQuanYi Zen Hei Sharp"/>
                        </a:rPr>
                        <a:t>               Сравнительная характеристика артикуляции звуков.</a:t>
                      </a:r>
                      <a:endParaRPr lang="ru-RU" sz="1200" b="0" strike="noStrike" spc="-1">
                        <a:solidFill>
                          <a:srgbClr val="000000"/>
                        </a:solidFill>
                        <a:uFill>
                          <a:solidFill>
                            <a:srgbClr val="FFFFFF"/>
                          </a:solidFill>
                        </a:uFill>
                        <a:latin typeface="Arial"/>
                      </a:endParaRPr>
                    </a:p>
                    <a:p>
                      <a:pPr>
                        <a:lnSpc>
                          <a:spcPct val="100000"/>
                        </a:lnSpc>
                      </a:pPr>
                      <a:r>
                        <a:rPr lang="ru-RU" sz="1200" b="0" i="1" strike="noStrike" spc="-1">
                          <a:solidFill>
                            <a:srgbClr val="000000"/>
                          </a:solidFill>
                          <a:uFill>
                            <a:solidFill>
                              <a:srgbClr val="FFFFFF"/>
                            </a:solidFill>
                          </a:uFill>
                          <a:latin typeface="Times New Roman"/>
                          <a:ea typeface="WenQuanYi Zen Hei Sharp"/>
                        </a:rPr>
                        <a:t> </a:t>
                      </a:r>
                      <a:r>
                        <a:rPr lang="ru-RU" sz="1200" b="0" strike="noStrike" spc="-1">
                          <a:solidFill>
                            <a:srgbClr val="000000"/>
                          </a:solidFill>
                          <a:uFill>
                            <a:solidFill>
                              <a:srgbClr val="FFFFFF"/>
                            </a:solidFill>
                          </a:uFill>
                          <a:latin typeface="Times New Roman"/>
                          <a:ea typeface="WenQuanYi Zen Hei Sharp"/>
                        </a:rPr>
                        <a:t>— Звук 3 - губы в улыбке; кончик языка упирается в нижние зубы; боковые края языка плотно прижимаются к верхним коренным зубам; воздушная струя — холодная, идёт по середине языка.</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Звук 3 – согласный, твёрдый, звонкий. Значит, Зое дарим синий бантик.</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 Звук Зь - губы в улыбке; спинка языка выгнута.</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Звук Зь — согласный, мягкий, звонкий. Значит. Зине дарим зелёный бантик.</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B w="12240">
                      <a:solidFill>
                        <a:srgbClr val="000000"/>
                      </a:solidFill>
                    </a:lnB>
                    <a:noFill/>
                  </a:tcPr>
                </a:tc>
                <a:tc>
                  <a:txBody>
                    <a:bodyPr/>
                    <a:lstStyle/>
                    <a:p>
                      <a:pPr>
                        <a:lnSpc>
                          <a:spcPct val="100000"/>
                        </a:lnSpc>
                      </a:pPr>
                      <a:r>
                        <a:rPr lang="ru-RU" sz="1200" b="0" strike="noStrike" spc="-1">
                          <a:solidFill>
                            <a:srgbClr val="000000"/>
                          </a:solidFill>
                          <a:uFill>
                            <a:solidFill>
                              <a:srgbClr val="FFFFFF"/>
                            </a:solidFill>
                          </a:uFill>
                          <a:latin typeface="Times New Roman"/>
                          <a:ea typeface="WenQuanYi Zen Hei Sharp"/>
                        </a:rPr>
                        <a:t>Произнесение звуков 3, Зь хором и индивидуально.</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Дарят куклам бантики.</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B w="12240">
                      <a:solidFill>
                        <a:srgbClr val="000000"/>
                      </a:solidFill>
                    </a:lnB>
                    <a:noFill/>
                  </a:tcPr>
                </a:tc>
              </a:tr>
              <a:tr h="1503720">
                <a:tc>
                  <a:txBody>
                    <a:bodyPr/>
                    <a:lstStyle/>
                    <a:p>
                      <a:endParaRPr lang="ru-RU"/>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i="1" strike="noStrike" spc="-1">
                          <a:solidFill>
                            <a:srgbClr val="000000"/>
                          </a:solidFill>
                          <a:uFill>
                            <a:solidFill>
                              <a:srgbClr val="FFFFFF"/>
                            </a:solidFill>
                          </a:uFill>
                          <a:latin typeface="Times New Roman"/>
                          <a:ea typeface="WenQuanYi Zen Hei Sharp"/>
                        </a:rPr>
                        <a:t>Предлагает поиграть в игру «Помоги куклам найти друзей».</a:t>
                      </a:r>
                      <a:endParaRPr lang="ru-RU" sz="1200" b="0" strike="noStrike" spc="-1">
                        <a:solidFill>
                          <a:srgbClr val="000000"/>
                        </a:solidFill>
                        <a:uFill>
                          <a:solidFill>
                            <a:srgbClr val="FFFFFF"/>
                          </a:solidFill>
                        </a:uFill>
                        <a:latin typeface="Arial"/>
                      </a:endParaRPr>
                    </a:p>
                    <a:p>
                      <a:pPr>
                        <a:lnSpc>
                          <a:spcPct val="100000"/>
                        </a:lnSpc>
                      </a:pPr>
                      <a:r>
                        <a:rPr lang="ru-RU" sz="1200" b="1" strike="noStrike" spc="-1">
                          <a:solidFill>
                            <a:srgbClr val="000000"/>
                          </a:solidFill>
                          <a:uFill>
                            <a:solidFill>
                              <a:srgbClr val="FFFFFF"/>
                            </a:solidFill>
                          </a:uFill>
                          <a:latin typeface="Times New Roman"/>
                          <a:ea typeface="WenQuanYi Zen Hei Sharp"/>
                        </a:rPr>
                        <a:t>-</a:t>
                      </a:r>
                      <a:r>
                        <a:rPr lang="ru-RU" sz="1200" b="0" strike="noStrike" spc="-1">
                          <a:solidFill>
                            <a:srgbClr val="000000"/>
                          </a:solidFill>
                          <a:uFill>
                            <a:solidFill>
                              <a:srgbClr val="FFFFFF"/>
                            </a:solidFill>
                          </a:uFill>
                          <a:latin typeface="Times New Roman"/>
                          <a:ea typeface="WenQuanYi Zen Hei Sharp"/>
                        </a:rPr>
                        <a:t> А вы знаете, что когда мы ложимся спать, все игрушки оживают? Давайте представим, что наступила ночь, мы уснули, а в нашей группе игрушки ожили. Интересно, а с кем будут играть наши гости?</a:t>
                      </a:r>
                      <a:endParaRPr lang="ru-RU" sz="1200" b="0" strike="noStrike" spc="-1">
                        <a:solidFill>
                          <a:srgbClr val="000000"/>
                        </a:solidFill>
                        <a:uFill>
                          <a:solidFill>
                            <a:srgbClr val="FFFFFF"/>
                          </a:solidFill>
                        </a:uFill>
                        <a:latin typeface="Arial"/>
                      </a:endParaRPr>
                    </a:p>
                    <a:p>
                      <a:pPr>
                        <a:lnSpc>
                          <a:spcPct val="100000"/>
                        </a:lnSpc>
                      </a:pPr>
                      <a:r>
                        <a:rPr lang="ru-RU" sz="1200" b="1" strike="noStrike" spc="-1">
                          <a:solidFill>
                            <a:srgbClr val="000000"/>
                          </a:solidFill>
                          <a:uFill>
                            <a:solidFill>
                              <a:srgbClr val="FFFFFF"/>
                            </a:solidFill>
                          </a:uFill>
                          <a:latin typeface="Times New Roman"/>
                          <a:ea typeface="WenQuanYi Zen Hei Sharp"/>
                        </a:rPr>
                        <a:t>-</a:t>
                      </a:r>
                      <a:r>
                        <a:rPr lang="ru-RU" sz="1200" b="0" strike="noStrike" spc="-1">
                          <a:solidFill>
                            <a:srgbClr val="000000"/>
                          </a:solidFill>
                          <a:uFill>
                            <a:solidFill>
                              <a:srgbClr val="FFFFFF"/>
                            </a:solidFill>
                          </a:uFill>
                          <a:latin typeface="Times New Roman"/>
                          <a:ea typeface="WenQuanYi Zen Hei Sharp"/>
                        </a:rPr>
                        <a:t> Вспомните, какие игрушки ожили в комнате и играли с нашими куклами. Посмотрите, нет ли среди них лишних?</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0"/>
                          </a:solidFill>
                          <a:uFill>
                            <a:solidFill>
                              <a:srgbClr val="FFFFFF"/>
                            </a:solidFill>
                          </a:uFill>
                          <a:latin typeface="Times New Roman"/>
                          <a:ea typeface="WenQuanYi Zen Hei Sharp"/>
                        </a:rPr>
                        <a:t>Называют игрушку, определяют местоположение звуков 3, Зь в слове и говорят, кто с ней будет играть Зоя или Зина.</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Называют лишние картинки и объясняют почему.</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r>
              <a:tr h="1578960">
                <a:tc>
                  <a:txBody>
                    <a:bodyPr/>
                    <a:lstStyle/>
                    <a:p>
                      <a:endParaRPr lang="ru-RU"/>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ru-RU" sz="1200" b="1" strike="noStrike" spc="-1">
                          <a:solidFill>
                            <a:srgbClr val="000000"/>
                          </a:solidFill>
                          <a:uFill>
                            <a:solidFill>
                              <a:srgbClr val="FFFFFF"/>
                            </a:solidFill>
                          </a:uFill>
                          <a:latin typeface="Times New Roman"/>
                          <a:ea typeface="WenQuanYi Zen Hei Sharp"/>
                        </a:rPr>
                        <a:t>Физминутка «Куклы»</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Поднимает кукла руки,</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Вверх-вниз, вверх-вниз! (поднимать и опускать руки вверх)</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А потом она танцует,</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Покружись, покружись! (повороты вокруг себя)</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После танца всем ребятам</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Поклонись, поклонись! (наклоны вперед)</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0"/>
                          </a:solidFill>
                          <a:uFill>
                            <a:solidFill>
                              <a:srgbClr val="FFFFFF"/>
                            </a:solidFill>
                          </a:uFill>
                          <a:latin typeface="Times New Roman"/>
                          <a:ea typeface="WenQuanYi Zen Hei Sharp"/>
                        </a:rPr>
                        <a:t>Выполняют движения</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Picture 2"/>
          <p:cNvPicPr/>
          <p:nvPr/>
        </p:nvPicPr>
        <p:blipFill>
          <a:blip r:embed="rId2" cstate="print"/>
          <a:stretch/>
        </p:blipFill>
        <p:spPr>
          <a:xfrm>
            <a:off x="323640" y="332640"/>
            <a:ext cx="8496720" cy="6192360"/>
          </a:xfrm>
          <a:prstGeom prst="rect">
            <a:avLst/>
          </a:prstGeom>
          <a:ln>
            <a:noFill/>
          </a:ln>
        </p:spPr>
      </p:pic>
      <p:sp>
        <p:nvSpPr>
          <p:cNvPr id="322" name="TextShape 1"/>
          <p:cNvSpPr txBox="1"/>
          <p:nvPr/>
        </p:nvSpPr>
        <p:spPr>
          <a:xfrm>
            <a:off x="539640" y="476640"/>
            <a:ext cx="8136720" cy="4464000"/>
          </a:xfrm>
          <a:prstGeom prst="rect">
            <a:avLst/>
          </a:prstGeom>
          <a:noFill/>
          <a:ln>
            <a:noFill/>
          </a:ln>
        </p:spPr>
        <p:txBody>
          <a:bodyPr lIns="45720" tIns="45000" rIns="45720" anchor="b">
            <a:normAutofit/>
          </a:bodyPr>
          <a:lstStyle/>
          <a:p>
            <a:pPr>
              <a:lnSpc>
                <a:spcPct val="100000"/>
              </a:lnSpc>
            </a:pPr>
            <a:r>
              <a:t/>
            </a:r>
            <a:br/>
            <a:r>
              <a:t/>
            </a:r>
            <a:br/>
            <a:endParaRPr lang="ru-RU" sz="1800" b="0" strike="noStrike" spc="-1">
              <a:solidFill>
                <a:srgbClr val="000000"/>
              </a:solidFill>
              <a:uFill>
                <a:solidFill>
                  <a:srgbClr val="FFFFFF"/>
                </a:solidFill>
              </a:uFill>
              <a:latin typeface="Verdana"/>
            </a:endParaRPr>
          </a:p>
        </p:txBody>
      </p:sp>
      <p:graphicFrame>
        <p:nvGraphicFramePr>
          <p:cNvPr id="323" name="Table 2"/>
          <p:cNvGraphicFramePr/>
          <p:nvPr/>
        </p:nvGraphicFramePr>
        <p:xfrm>
          <a:off x="611640" y="476640"/>
          <a:ext cx="7920720" cy="6126480"/>
        </p:xfrm>
        <a:graphic>
          <a:graphicData uri="http://schemas.openxmlformats.org/drawingml/2006/table">
            <a:tbl>
              <a:tblPr/>
              <a:tblGrid>
                <a:gridCol w="2030400"/>
                <a:gridCol w="3791880"/>
                <a:gridCol w="2098440"/>
              </a:tblGrid>
              <a:tr h="2278800">
                <a:tc>
                  <a:txBody>
                    <a:bodyPr/>
                    <a:lstStyle/>
                    <a:p>
                      <a:endParaRPr lang="ru-RU"/>
                    </a:p>
                  </a:txBody>
                  <a:tcPr marL="22680" marR="22680">
                    <a:lnL w="12240">
                      <a:solidFill>
                        <a:srgbClr val="000000"/>
                      </a:solidFill>
                    </a:lnL>
                    <a:lnR w="12240">
                      <a:solidFill>
                        <a:srgbClr val="000000"/>
                      </a:solidFill>
                    </a:lnR>
                    <a:lnB w="12240">
                      <a:solidFill>
                        <a:srgbClr val="000000"/>
                      </a:solidFill>
                    </a:lnB>
                    <a:noFill/>
                  </a:tcPr>
                </a:tc>
                <a:tc>
                  <a:txBody>
                    <a:bodyPr/>
                    <a:lstStyle/>
                    <a:p>
                      <a:pPr>
                        <a:lnSpc>
                          <a:spcPct val="100000"/>
                        </a:lnSpc>
                      </a:pPr>
                      <a:r>
                        <a:rPr lang="ru-RU" sz="1200" b="1" strike="noStrike" spc="-1">
                          <a:solidFill>
                            <a:srgbClr val="000000"/>
                          </a:solidFill>
                          <a:uFill>
                            <a:solidFill>
                              <a:srgbClr val="FFFFFF"/>
                            </a:solidFill>
                          </a:uFill>
                          <a:latin typeface="Times New Roman"/>
                          <a:ea typeface="WenQuanYi Zen Hei Sharp"/>
                        </a:rPr>
                        <a:t>Пальчиковая игра «Игрушки».</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Есть у нас игрушки: (Хлопки).</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Пластмассовые погремушки, (Встряхивают кулачки).</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Мишка мягкий меховой, (Сжимают и разжимают пальцы).</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Мяч резиновый цветной, (Делают шар из пальцев).</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Кубик деревянный, (Делают квадрат из пальцев)</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Солдатик оловянный, (Ладошки «смотрят» друг на друга).</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Шарик легкий надувной, (Руки сложить в круг перед собой).</a:t>
                      </a:r>
                      <a:endParaRPr lang="ru-RU" sz="1200" b="0" strike="noStrike" spc="-1">
                        <a:solidFill>
                          <a:srgbClr val="000000"/>
                        </a:solidFill>
                        <a:uFill>
                          <a:solidFill>
                            <a:srgbClr val="FFFFFF"/>
                          </a:solidFill>
                        </a:uFill>
                        <a:latin typeface="Arial"/>
                      </a:endParaRPr>
                    </a:p>
                    <a:p>
                      <a:pPr>
                        <a:lnSpc>
                          <a:spcPct val="100000"/>
                        </a:lnSpc>
                      </a:pPr>
                      <a:r>
                        <a:rPr lang="ru-RU" sz="1200" b="0" i="1" strike="noStrike" spc="-1">
                          <a:solidFill>
                            <a:srgbClr val="000000"/>
                          </a:solidFill>
                          <a:uFill>
                            <a:solidFill>
                              <a:srgbClr val="FFFFFF"/>
                            </a:solidFill>
                          </a:uFill>
                          <a:latin typeface="Times New Roman"/>
                          <a:ea typeface="WenQuanYi Zen Hei Sharp"/>
                        </a:rPr>
                        <a:t>Я люблю играть с тобой. (Хлопают в ладоши).</a:t>
                      </a:r>
                      <a:endParaRPr lang="ru-RU" sz="1200" b="0" strike="noStrike" spc="-1">
                        <a:solidFill>
                          <a:srgbClr val="000000"/>
                        </a:solidFill>
                        <a:uFill>
                          <a:solidFill>
                            <a:srgbClr val="FFFFFF"/>
                          </a:solidFill>
                        </a:uFill>
                        <a:latin typeface="Arial"/>
                      </a:endParaRPr>
                    </a:p>
                    <a:p>
                      <a:pPr>
                        <a:lnSpc>
                          <a:spcPct val="100000"/>
                        </a:lnSpc>
                      </a:pPr>
                      <a:r>
                        <a:rPr lang="ru-RU" sz="1200" b="0" i="1" strike="noStrike" spc="-1">
                          <a:solidFill>
                            <a:srgbClr val="000000"/>
                          </a:solidFill>
                          <a:uFill>
                            <a:solidFill>
                              <a:srgbClr val="FFFFFF"/>
                            </a:solidFill>
                          </a:uFill>
                          <a:latin typeface="Times New Roman"/>
                          <a:ea typeface="WenQuanYi Zen Hei Sharp"/>
                        </a:rPr>
                        <a:t>Предлагает написать букву З в рабочих тетрадях.</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B w="12240">
                      <a:solidFill>
                        <a:srgbClr val="000000"/>
                      </a:solidFill>
                    </a:lnB>
                    <a:noFill/>
                  </a:tcPr>
                </a:tc>
                <a:tc>
                  <a:txBody>
                    <a:bodyPr/>
                    <a:lstStyle/>
                    <a:p>
                      <a:pPr>
                        <a:lnSpc>
                          <a:spcPct val="100000"/>
                        </a:lnSpc>
                      </a:pPr>
                      <a:r>
                        <a:rPr lang="ru-RU" sz="1200" b="0" strike="noStrike" spc="-1">
                          <a:solidFill>
                            <a:srgbClr val="000000"/>
                          </a:solidFill>
                          <a:uFill>
                            <a:solidFill>
                              <a:srgbClr val="FFFFFF"/>
                            </a:solidFill>
                          </a:uFill>
                          <a:latin typeface="Times New Roman"/>
                          <a:ea typeface="WenQuanYi Zen Hei Sharp"/>
                        </a:rPr>
                        <a:t>Выполняют упражнения.</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Выполняют задание в тетрадях.</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B w="12240">
                      <a:solidFill>
                        <a:srgbClr val="000000"/>
                      </a:solidFill>
                    </a:lnB>
                    <a:noFill/>
                  </a:tcPr>
                </a:tc>
              </a:tr>
              <a:tr h="2760840">
                <a:tc>
                  <a:txBody>
                    <a:bodyPr/>
                    <a:lstStyle/>
                    <a:p>
                      <a:endParaRPr lang="ru-RU"/>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0"/>
                          </a:solidFill>
                          <a:uFill>
                            <a:solidFill>
                              <a:srgbClr val="FFFFFF"/>
                            </a:solidFill>
                          </a:uFill>
                          <a:latin typeface="Times New Roman"/>
                          <a:ea typeface="WenQuanYi Zen Hei Sharp"/>
                        </a:rPr>
                        <a:t>Дифференциация звуков в слогах, словах, предложениях и текстах.</a:t>
                      </a:r>
                      <a:endParaRPr lang="ru-RU" sz="1200" b="0" strike="noStrike" spc="-1">
                        <a:solidFill>
                          <a:srgbClr val="000000"/>
                        </a:solidFill>
                        <a:uFill>
                          <a:solidFill>
                            <a:srgbClr val="FFFFFF"/>
                          </a:solidFill>
                        </a:uFill>
                        <a:latin typeface="Arial"/>
                      </a:endParaRPr>
                    </a:p>
                    <a:p>
                      <a:pPr>
                        <a:lnSpc>
                          <a:spcPct val="100000"/>
                        </a:lnSpc>
                      </a:pPr>
                      <a:r>
                        <a:rPr lang="ru-RU" sz="1200" b="0" i="1" strike="noStrike" spc="-1">
                          <a:solidFill>
                            <a:srgbClr val="000000"/>
                          </a:solidFill>
                          <a:uFill>
                            <a:solidFill>
                              <a:srgbClr val="FFFFFF"/>
                            </a:solidFill>
                          </a:uFill>
                          <a:latin typeface="Times New Roman"/>
                          <a:ea typeface="WenQuanYi Zen Hei Sharp"/>
                        </a:rPr>
                        <a:t>Предлагает поиграть в игру «Скажи наоборот».</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 Наши куклы решили прогуляться. Вот они идут по тропинке и разговаривают.</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Говорит за одну куклу:</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 Зина – Зи-зи-зи, а Зоя в ответ — зы-зы-зы. Зина зе-зе-зе, а Зоя в ответ — зэ-зэ-зэ. Зина зя-зя-зя, а Зоя в ответ — за-за-за. Зина зю-зю-зю, а Зоя в ответ — зу-зу-зу.</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 Наши куклы пока гуляли свои вещи растеряли. Скажите, кто потерял корзинку, а кто зонтик.</a:t>
                      </a:r>
                      <a:endParaRPr lang="ru-RU" sz="1200" b="0" strike="noStrike" spc="-1">
                        <a:solidFill>
                          <a:srgbClr val="000000"/>
                        </a:solidFill>
                        <a:uFill>
                          <a:solidFill>
                            <a:srgbClr val="FFFFFF"/>
                          </a:solidFill>
                        </a:uFill>
                        <a:latin typeface="Arial"/>
                      </a:endParaRPr>
                    </a:p>
                    <a:p>
                      <a:pPr>
                        <a:lnSpc>
                          <a:spcPct val="100000"/>
                        </a:lnSpc>
                      </a:pPr>
                      <a:r>
                        <a:rPr lang="ru-RU" sz="1200" b="1" strike="noStrike" spc="-1">
                          <a:solidFill>
                            <a:srgbClr val="000000"/>
                          </a:solidFill>
                          <a:uFill>
                            <a:solidFill>
                              <a:srgbClr val="FFFFFF"/>
                            </a:solidFill>
                          </a:uFill>
                          <a:latin typeface="Times New Roman"/>
                          <a:ea typeface="WenQuanYi Zen Hei Sharp"/>
                        </a:rPr>
                        <a:t>-</a:t>
                      </a:r>
                      <a:r>
                        <a:rPr lang="ru-RU" sz="1200" b="0" strike="noStrike" spc="-1">
                          <a:solidFill>
                            <a:srgbClr val="000000"/>
                          </a:solidFill>
                          <a:uFill>
                            <a:solidFill>
                              <a:srgbClr val="FFFFFF"/>
                            </a:solidFill>
                          </a:uFill>
                          <a:latin typeface="Times New Roman"/>
                          <a:ea typeface="WenQuanYi Zen Hei Sharp"/>
                        </a:rPr>
                        <a:t> Наша кукла Зина просит написать её имя. Справимся с этой просьбой?</a:t>
                      </a:r>
                      <a:endParaRPr lang="ru-RU" sz="1200" b="0" strike="noStrike" spc="-1">
                        <a:solidFill>
                          <a:srgbClr val="000000"/>
                        </a:solidFill>
                        <a:uFill>
                          <a:solidFill>
                            <a:srgbClr val="FFFFFF"/>
                          </a:solidFill>
                        </a:uFill>
                        <a:latin typeface="Arial"/>
                      </a:endParaRPr>
                    </a:p>
                    <a:p>
                      <a:pPr>
                        <a:lnSpc>
                          <a:spcPct val="100000"/>
                        </a:lnSpc>
                      </a:pPr>
                      <a:r>
                        <a:rPr lang="ru-RU" sz="1200" b="1" strike="noStrike" spc="-1">
                          <a:solidFill>
                            <a:srgbClr val="000000"/>
                          </a:solidFill>
                          <a:uFill>
                            <a:solidFill>
                              <a:srgbClr val="FFFFFF"/>
                            </a:solidFill>
                          </a:uFill>
                          <a:latin typeface="Times New Roman"/>
                          <a:ea typeface="WenQuanYi Zen Hei Sharp"/>
                        </a:rPr>
                        <a:t>-</a:t>
                      </a:r>
                      <a:r>
                        <a:rPr lang="ru-RU" sz="1200" b="0" strike="noStrike" spc="-1">
                          <a:solidFill>
                            <a:srgbClr val="000000"/>
                          </a:solidFill>
                          <a:uFill>
                            <a:solidFill>
                              <a:srgbClr val="FFFFFF"/>
                            </a:solidFill>
                          </a:uFill>
                          <a:latin typeface="Times New Roman"/>
                          <a:ea typeface="WenQuanYi Zen Hei Sharp"/>
                        </a:rPr>
                        <a:t> А Зоя попросила нас помочь ей написать название её любимой игрушки – коза. Поможем Зое?</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0"/>
                          </a:solidFill>
                          <a:uFill>
                            <a:solidFill>
                              <a:srgbClr val="FFFFFF"/>
                            </a:solidFill>
                          </a:uFill>
                          <a:latin typeface="Times New Roman"/>
                          <a:ea typeface="WenQuanYi Zen Hei Sharp"/>
                        </a:rPr>
                        <a:t>Отвечают за вторую куклу.</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Называют предмет, который потеряла Зина, и объясняют,</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почему они так думают. Затем называют предмет, который потеряла Зоя, и объясняют,</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почему они так думают.</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WenQuanYi Zen Hei Sharp"/>
                        </a:rPr>
                        <a:t>Выполняют звуко-буквенный разбор слова Зина, коза на магнитной доске. Делят это слово на слоги и ставят в нём ударение.</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r>
              <a:tr h="731160">
                <a:tc>
                  <a:txBody>
                    <a:bodyPr/>
                    <a:lstStyle/>
                    <a:p>
                      <a:pPr algn="ctr">
                        <a:lnSpc>
                          <a:spcPct val="100000"/>
                        </a:lnSpc>
                      </a:pPr>
                      <a:r>
                        <a:rPr lang="ru-RU" sz="1200" b="0" strike="noStrike" spc="-1">
                          <a:solidFill>
                            <a:srgbClr val="000000"/>
                          </a:solidFill>
                          <a:uFill>
                            <a:solidFill>
                              <a:srgbClr val="FFFFFF"/>
                            </a:solidFill>
                          </a:uFill>
                          <a:latin typeface="Times New Roman"/>
                          <a:ea typeface="WenQuanYi Zen Hei Sharp"/>
                        </a:rPr>
                        <a:t>Рефлексивно-корригирующий</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ru-RU" sz="1200" b="0" strike="noStrike" spc="-1">
                          <a:solidFill>
                            <a:srgbClr val="000000"/>
                          </a:solidFill>
                          <a:uFill>
                            <a:solidFill>
                              <a:srgbClr val="FFFFFF"/>
                            </a:solidFill>
                          </a:uFill>
                          <a:latin typeface="Times New Roman"/>
                          <a:ea typeface="WenQuanYi Zen Hei Sharp"/>
                        </a:rPr>
                        <a:t>С какими звуками мы сегодня играли?</a:t>
                      </a:r>
                      <a:r>
                        <a:rPr lang="ru-RU" sz="1200" b="1" strike="noStrike" spc="-1">
                          <a:solidFill>
                            <a:srgbClr val="000000"/>
                          </a:solidFill>
                          <a:uFill>
                            <a:solidFill>
                              <a:srgbClr val="FFFFFF"/>
                            </a:solidFill>
                          </a:uFill>
                          <a:latin typeface="Times New Roman"/>
                          <a:ea typeface="WenQuanYi Zen Hei Sharp"/>
                        </a:rPr>
                        <a:t> </a:t>
                      </a:r>
                      <a:r>
                        <a:rPr lang="ru-RU" sz="1200" b="0" strike="noStrike" spc="-1">
                          <a:solidFill>
                            <a:srgbClr val="000000"/>
                          </a:solidFill>
                          <a:uFill>
                            <a:solidFill>
                              <a:srgbClr val="FFFFFF"/>
                            </a:solidFill>
                          </a:uFill>
                          <a:latin typeface="Times New Roman"/>
                          <a:ea typeface="WenQuanYi Zen Hei Sharp"/>
                        </a:rPr>
                        <a:t> Дайте характеристику звукам 3, Зь. Чем они отличаются друг от друга? А какой буквой обозначаются эти звуки? Все молодцы!</a:t>
                      </a:r>
                      <a:endParaRPr lang="ru-RU" sz="1200" b="0" strike="noStrike" spc="-1">
                        <a:solidFill>
                          <a:srgbClr val="000000"/>
                        </a:solidFill>
                        <a:uFill>
                          <a:solidFill>
                            <a:srgbClr val="FFFFFF"/>
                          </a:solidFill>
                        </a:uFill>
                        <a:latin typeface="Arial"/>
                      </a:endParaRPr>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ru-RU"/>
                    </a:p>
                  </a:txBody>
                  <a:tcPr marL="22680" marR="226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Picture 3"/>
          <p:cNvPicPr/>
          <p:nvPr/>
        </p:nvPicPr>
        <p:blipFill>
          <a:blip r:embed="rId2" cstate="print"/>
          <a:stretch/>
        </p:blipFill>
        <p:spPr>
          <a:xfrm>
            <a:off x="539640" y="476640"/>
            <a:ext cx="7864200" cy="5904360"/>
          </a:xfrm>
          <a:prstGeom prst="rect">
            <a:avLst/>
          </a:prstGeom>
          <a:ln>
            <a:noFill/>
          </a:ln>
        </p:spPr>
      </p:pic>
      <p:sp>
        <p:nvSpPr>
          <p:cNvPr id="325" name="CustomShape 1"/>
          <p:cNvSpPr/>
          <p:nvPr/>
        </p:nvSpPr>
        <p:spPr>
          <a:xfrm>
            <a:off x="3852000" y="870120"/>
            <a:ext cx="244800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100" b="1" strike="noStrike" spc="-1">
                <a:solidFill>
                  <a:srgbClr val="000000"/>
                </a:solidFill>
                <a:uFill>
                  <a:solidFill>
                    <a:srgbClr val="FFFFFF"/>
                  </a:solidFill>
                </a:uFill>
                <a:latin typeface="Arial"/>
                <a:ea typeface="Arial Unicode MS"/>
              </a:rPr>
              <a:t>	</a:t>
            </a:r>
            <a:endParaRPr lang="ru-RU" sz="1100" b="0" strike="noStrike" spc="-1">
              <a:solidFill>
                <a:srgbClr val="000000"/>
              </a:solidFill>
              <a:uFill>
                <a:solidFill>
                  <a:srgbClr val="FFFFFF"/>
                </a:solidFill>
              </a:uFill>
              <a:latin typeface="Arial"/>
            </a:endParaRPr>
          </a:p>
        </p:txBody>
      </p:sp>
      <p:sp>
        <p:nvSpPr>
          <p:cNvPr id="326" name="CustomShape 2"/>
          <p:cNvSpPr/>
          <p:nvPr/>
        </p:nvSpPr>
        <p:spPr>
          <a:xfrm>
            <a:off x="2267640" y="1989000"/>
            <a:ext cx="525636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800" b="1" i="1" strike="noStrike" spc="-1">
                <a:solidFill>
                  <a:srgbClr val="0070C0"/>
                </a:solidFill>
                <a:uFill>
                  <a:solidFill>
                    <a:srgbClr val="FFFFFF"/>
                  </a:solidFill>
                </a:uFill>
                <a:latin typeface="Times New Roman"/>
              </a:rPr>
              <a:t>ПРИЛОЖЕНИЯ</a:t>
            </a:r>
            <a:endParaRPr lang="ru-RU" sz="4800" b="0" strike="noStrike" spc="-1">
              <a:solidFill>
                <a:srgbClr val="000000"/>
              </a:solidFill>
              <a:uFill>
                <a:solidFill>
                  <a:srgbClr val="FFFFFF"/>
                </a:solidFill>
              </a:u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 name="Picture 3"/>
          <p:cNvPicPr/>
          <p:nvPr/>
        </p:nvPicPr>
        <p:blipFill>
          <a:blip r:embed="rId2" cstate="print"/>
          <a:stretch/>
        </p:blipFill>
        <p:spPr>
          <a:xfrm>
            <a:off x="323640" y="332640"/>
            <a:ext cx="8568720" cy="6192360"/>
          </a:xfrm>
          <a:prstGeom prst="rect">
            <a:avLst/>
          </a:prstGeom>
          <a:ln>
            <a:noFill/>
          </a:ln>
        </p:spPr>
      </p:pic>
      <p:sp>
        <p:nvSpPr>
          <p:cNvPr id="328" name="CustomShape 1"/>
          <p:cNvSpPr/>
          <p:nvPr/>
        </p:nvSpPr>
        <p:spPr>
          <a:xfrm>
            <a:off x="3852000" y="870120"/>
            <a:ext cx="244800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100" b="1" strike="noStrike" spc="-1">
                <a:solidFill>
                  <a:srgbClr val="000000"/>
                </a:solidFill>
                <a:uFill>
                  <a:solidFill>
                    <a:srgbClr val="FFFFFF"/>
                  </a:solidFill>
                </a:uFill>
                <a:latin typeface="Arial"/>
                <a:ea typeface="Arial Unicode MS"/>
              </a:rPr>
              <a:t>	</a:t>
            </a:r>
            <a:endParaRPr lang="ru-RU" sz="1100" b="0" strike="noStrike" spc="-1">
              <a:solidFill>
                <a:srgbClr val="000000"/>
              </a:solidFill>
              <a:uFill>
                <a:solidFill>
                  <a:srgbClr val="FFFFFF"/>
                </a:solidFill>
              </a:uFill>
              <a:latin typeface="Arial"/>
            </a:endParaRPr>
          </a:p>
        </p:txBody>
      </p:sp>
      <p:sp>
        <p:nvSpPr>
          <p:cNvPr id="329" name="CustomShape 2"/>
          <p:cNvSpPr/>
          <p:nvPr/>
        </p:nvSpPr>
        <p:spPr>
          <a:xfrm>
            <a:off x="1835640" y="838080"/>
            <a:ext cx="6408360" cy="46551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r">
              <a:lnSpc>
                <a:spcPct val="100000"/>
              </a:lnSpc>
            </a:pPr>
            <a:r>
              <a:rPr lang="ru-RU" sz="1200" b="0" strike="noStrike" spc="-1">
                <a:solidFill>
                  <a:srgbClr val="00000A"/>
                </a:solidFill>
                <a:uFill>
                  <a:solidFill>
                    <a:srgbClr val="FFFFFF"/>
                  </a:solidFill>
                </a:uFill>
                <a:latin typeface="Times New Roman"/>
                <a:ea typeface="Calibri"/>
              </a:rPr>
              <a:t>Приложение 1.</a:t>
            </a:r>
            <a:endParaRPr lang="ru-RU" sz="1200" b="0" strike="noStrike" spc="-1">
              <a:solidFill>
                <a:srgbClr val="000000"/>
              </a:solidFill>
              <a:uFill>
                <a:solidFill>
                  <a:srgbClr val="FFFFFF"/>
                </a:solidFill>
              </a:uFill>
              <a:latin typeface="Arial"/>
            </a:endParaRPr>
          </a:p>
          <a:p>
            <a:pPr algn="ctr">
              <a:lnSpc>
                <a:spcPct val="100000"/>
              </a:lnSpc>
            </a:pPr>
            <a:r>
              <a:rPr lang="ru-RU" sz="1200" b="1" strike="noStrike" spc="-1">
                <a:solidFill>
                  <a:srgbClr val="00000A"/>
                </a:solidFill>
                <a:uFill>
                  <a:solidFill>
                    <a:srgbClr val="FFFFFF"/>
                  </a:solidFill>
                </a:uFill>
                <a:latin typeface="Times New Roman"/>
                <a:ea typeface="Calibri"/>
              </a:rPr>
              <a:t>САМООТЧЁТ</a:t>
            </a:r>
            <a:endParaRPr lang="ru-RU" sz="1200" b="0" strike="noStrike" spc="-1">
              <a:solidFill>
                <a:srgbClr val="000000"/>
              </a:solidFill>
              <a:uFill>
                <a:solidFill>
                  <a:srgbClr val="FFFFFF"/>
                </a:solidFill>
              </a:uFill>
              <a:latin typeface="Arial"/>
            </a:endParaRPr>
          </a:p>
          <a:p>
            <a:pPr algn="ctr">
              <a:lnSpc>
                <a:spcPct val="100000"/>
              </a:lnSpc>
            </a:pPr>
            <a:r>
              <a:rPr lang="ru-RU" sz="1200" b="1" strike="noStrike" spc="-1">
                <a:solidFill>
                  <a:srgbClr val="00000A"/>
                </a:solidFill>
                <a:uFill>
                  <a:solidFill>
                    <a:srgbClr val="FFFFFF"/>
                  </a:solidFill>
                </a:uFill>
                <a:latin typeface="Times New Roman"/>
                <a:ea typeface="Calibri"/>
              </a:rPr>
              <a:t>деятельности воспитателя</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Дошкольный возраст – важный период становления личности, когда закладываются все основные качества, формируются ответственность и способность ребенка к уважению и пониманию других людей.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Предназначение дошкольного образования состоит не только в формировании суммы знаний, но и в развитии базовой способности личности, ее социальных и культурных навыков, здорового образа жизни, основ экологически целесообразного поведения, формирования коммуникативных навыков, поведенческих структур.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Главная цель моей деятельности: оказывать помощь родителям на пути воспитания их детей, передавая им свой опыт, знания и умения; совершенствовать своё мастерство.</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Мой опыт формировался в условиях муниципального казенного дошкольного образовательного учреждения «Военногородской детский сад общеразвивающего вида» в старшей разновозрастной группе.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В течение четырнадцати лет я работаю с детьми старшей разновозрастной группы (5-7 лет). Наблюдая за играми детей, задавая им вопросы, я обратила внимание, что темпы овладения детьми речью неодинаковы. Речь большинства детей этого возраста характеризуется общей смягчённостью, недостаточно отчётливым произнесением слов, неправильным произнесением многих звуков, заменой сложных для произношения звуков более простыми. Выяснив такие факты, я на первом этапе поставила перед собой следующие цели и задачи:</a:t>
            </a:r>
            <a:endParaRPr lang="ru-RU" sz="1200" b="0" strike="noStrike" spc="-1">
              <a:solidFill>
                <a:srgbClr val="000000"/>
              </a:solidFill>
              <a:uFill>
                <a:solidFill>
                  <a:srgbClr val="FFFFFF"/>
                </a:solidFill>
              </a:uFill>
              <a:latin typeface="Arial"/>
            </a:endParaRPr>
          </a:p>
          <a:p>
            <a:pPr indent="288000">
              <a:lnSpc>
                <a:spcPct val="100000"/>
              </a:lnSpc>
              <a:buClr>
                <a:srgbClr val="00000A"/>
              </a:buClr>
              <a:buFont typeface="Symbol" charset="2"/>
              <a:buChar char=""/>
            </a:pPr>
            <a:r>
              <a:rPr lang="ru-RU" sz="1200" b="0" strike="noStrike" spc="-1">
                <a:solidFill>
                  <a:srgbClr val="00000A"/>
                </a:solidFill>
                <a:uFill>
                  <a:solidFill>
                    <a:srgbClr val="FFFFFF"/>
                  </a:solidFill>
                </a:uFill>
                <a:latin typeface="Times New Roman"/>
                <a:ea typeface="Calibri"/>
              </a:rPr>
              <a:t>Учить детей преодолевать психологический барьер, создавать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условия для межличностного общения в группе;</a:t>
            </a:r>
            <a:endParaRPr lang="ru-RU" sz="1200" b="0" strike="noStrike" spc="-1">
              <a:solidFill>
                <a:srgbClr val="000000"/>
              </a:solidFill>
              <a:uFill>
                <a:solidFill>
                  <a:srgbClr val="FFFFFF"/>
                </a:solidFill>
              </a:uFill>
              <a:latin typeface="Arial"/>
            </a:endParaRPr>
          </a:p>
          <a:p>
            <a:pPr indent="288000">
              <a:lnSpc>
                <a:spcPct val="100000"/>
              </a:lnSpc>
              <a:buClr>
                <a:srgbClr val="00000A"/>
              </a:buClr>
              <a:buFont typeface="Symbol" charset="2"/>
              <a:buChar char=""/>
            </a:pPr>
            <a:r>
              <a:rPr lang="ru-RU" sz="1200" b="0" strike="noStrike" spc="-1">
                <a:solidFill>
                  <a:srgbClr val="00000A"/>
                </a:solidFill>
                <a:uFill>
                  <a:solidFill>
                    <a:srgbClr val="FFFFFF"/>
                  </a:solidFill>
                </a:uFill>
                <a:latin typeface="Times New Roman"/>
                <a:ea typeface="Calibri"/>
              </a:rPr>
              <a:t>Обеспечить охрану жизни и укрепление здоровья детей;</a:t>
            </a:r>
            <a:endParaRPr lang="ru-RU" sz="1200" b="0" strike="noStrike" spc="-1">
              <a:solidFill>
                <a:srgbClr val="000000"/>
              </a:solidFill>
              <a:uFill>
                <a:solidFill>
                  <a:srgbClr val="FFFFFF"/>
                </a:solidFill>
              </a:uFill>
              <a:latin typeface="Arial"/>
            </a:endParaRPr>
          </a:p>
          <a:p>
            <a:pPr indent="288000">
              <a:lnSpc>
                <a:spcPct val="100000"/>
              </a:lnSpc>
              <a:buClr>
                <a:srgbClr val="00000A"/>
              </a:buClr>
              <a:buFont typeface="Symbol" charset="2"/>
              <a:buChar char=""/>
            </a:pPr>
            <a:r>
              <a:rPr lang="ru-RU" sz="1200" b="0" strike="noStrike" spc="-1">
                <a:solidFill>
                  <a:srgbClr val="00000A"/>
                </a:solidFill>
                <a:uFill>
                  <a:solidFill>
                    <a:srgbClr val="FFFFFF"/>
                  </a:solidFill>
                </a:uFill>
                <a:latin typeface="Times New Roman"/>
                <a:ea typeface="Calibri"/>
              </a:rPr>
              <a:t>Обучать детей искусству общения в разных формах и ситуациях;</a:t>
            </a:r>
            <a:endParaRPr lang="ru-RU" sz="1200" b="0" strike="noStrike" spc="-1">
              <a:solidFill>
                <a:srgbClr val="000000"/>
              </a:solidFill>
              <a:uFill>
                <a:solidFill>
                  <a:srgbClr val="FFFFFF"/>
                </a:solidFill>
              </a:u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Picture 3"/>
          <p:cNvPicPr/>
          <p:nvPr/>
        </p:nvPicPr>
        <p:blipFill>
          <a:blip r:embed="rId2" cstate="print"/>
          <a:stretch/>
        </p:blipFill>
        <p:spPr>
          <a:xfrm>
            <a:off x="179640" y="116640"/>
            <a:ext cx="8784720" cy="6552360"/>
          </a:xfrm>
          <a:prstGeom prst="rect">
            <a:avLst/>
          </a:prstGeom>
          <a:ln>
            <a:noFill/>
          </a:ln>
        </p:spPr>
      </p:pic>
      <p:sp>
        <p:nvSpPr>
          <p:cNvPr id="331" name="CustomShape 1"/>
          <p:cNvSpPr/>
          <p:nvPr/>
        </p:nvSpPr>
        <p:spPr>
          <a:xfrm>
            <a:off x="3852000" y="870120"/>
            <a:ext cx="244800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100" b="1" strike="noStrike" spc="-1">
                <a:solidFill>
                  <a:srgbClr val="000000"/>
                </a:solidFill>
                <a:uFill>
                  <a:solidFill>
                    <a:srgbClr val="FFFFFF"/>
                  </a:solidFill>
                </a:uFill>
                <a:latin typeface="Arial"/>
                <a:ea typeface="Arial Unicode MS"/>
              </a:rPr>
              <a:t>	</a:t>
            </a:r>
            <a:endParaRPr lang="ru-RU" sz="1100" b="0" strike="noStrike" spc="-1">
              <a:solidFill>
                <a:srgbClr val="000000"/>
              </a:solidFill>
              <a:uFill>
                <a:solidFill>
                  <a:srgbClr val="FFFFFF"/>
                </a:solidFill>
              </a:uFill>
              <a:latin typeface="Arial"/>
            </a:endParaRPr>
          </a:p>
        </p:txBody>
      </p:sp>
      <p:sp>
        <p:nvSpPr>
          <p:cNvPr id="332" name="CustomShape 2"/>
          <p:cNvSpPr/>
          <p:nvPr/>
        </p:nvSpPr>
        <p:spPr>
          <a:xfrm>
            <a:off x="2051640" y="146880"/>
            <a:ext cx="6552360" cy="629784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buClr>
                <a:srgbClr val="00000A"/>
              </a:buClr>
              <a:buFont typeface="Symbol" charset="2"/>
              <a:buChar char=""/>
            </a:pPr>
            <a:r>
              <a:rPr lang="ru-RU" sz="1200" b="0" strike="noStrike" spc="-1">
                <a:solidFill>
                  <a:srgbClr val="00000A"/>
                </a:solidFill>
                <a:uFill>
                  <a:solidFill>
                    <a:srgbClr val="FFFFFF"/>
                  </a:solidFill>
                </a:uFill>
                <a:latin typeface="Times New Roman"/>
                <a:ea typeface="Calibri"/>
              </a:rPr>
              <a:t>     Создавать полноценную развивающую среду, способствующую развитию коммуникативных навыков у детей;</a:t>
            </a:r>
            <a:endParaRPr lang="ru-RU" sz="1200" b="0" strike="noStrike" spc="-1">
              <a:solidFill>
                <a:srgbClr val="000000"/>
              </a:solidFill>
              <a:uFill>
                <a:solidFill>
                  <a:srgbClr val="FFFFFF"/>
                </a:solidFill>
              </a:uFill>
              <a:latin typeface="Arial"/>
            </a:endParaRPr>
          </a:p>
          <a:p>
            <a:pPr>
              <a:lnSpc>
                <a:spcPct val="100000"/>
              </a:lnSpc>
              <a:buClr>
                <a:srgbClr val="00000A"/>
              </a:buClr>
              <a:buFont typeface="Symbol" charset="2"/>
              <a:buChar char=""/>
            </a:pPr>
            <a:r>
              <a:rPr lang="ru-RU" sz="1200" b="0" strike="noStrike" spc="-1">
                <a:solidFill>
                  <a:srgbClr val="00000A"/>
                </a:solidFill>
                <a:uFill>
                  <a:solidFill>
                    <a:srgbClr val="FFFFFF"/>
                  </a:solidFill>
                </a:uFill>
                <a:latin typeface="Times New Roman"/>
                <a:ea typeface="Calibri"/>
              </a:rPr>
              <a:t>Развивать основные психологические процессы, волевые и нравственные качества личности, социальное поведение с учётом ситуации общения.</a:t>
            </a:r>
            <a:endParaRPr lang="ru-RU" sz="1200" b="0" strike="noStrike" spc="-1">
              <a:solidFill>
                <a:srgbClr val="000000"/>
              </a:solidFill>
              <a:uFill>
                <a:solidFill>
                  <a:srgbClr val="FFFFFF"/>
                </a:solidFill>
              </a:uFill>
              <a:latin typeface="Arial"/>
            </a:endParaRPr>
          </a:p>
          <a:p>
            <a:pPr>
              <a:lnSpc>
                <a:spcPct val="100000"/>
              </a:lnSpc>
              <a:buClr>
                <a:srgbClr val="00000A"/>
              </a:buClr>
              <a:buFont typeface="Symbol" charset="2"/>
              <a:buChar char=""/>
            </a:pPr>
            <a:r>
              <a:rPr lang="ru-RU" sz="1200" b="0" strike="noStrike" spc="-1">
                <a:solidFill>
                  <a:srgbClr val="00000A"/>
                </a:solidFill>
                <a:uFill>
                  <a:solidFill>
                    <a:srgbClr val="FFFFFF"/>
                  </a:solidFill>
                </a:uFill>
                <a:latin typeface="Times New Roman"/>
                <a:ea typeface="Calibri"/>
              </a:rPr>
              <a:t>Воспитывать в детях культуру общения.</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Поставленные задачи решаются в игровой форме с использованием современных технологий, методов и  приёмов. Для этого мной создаётся развивающая предметно-пространственная среда, способствующая улучшению качества развития речи:</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1.  Наличие художественной литературы</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2. Наличие в группе игрового материала для познавательного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развития детей: (дидактические игры, предметные и сюжетные картинки, плакаты);</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3. Наличие игрового материала для сюжетных игр;</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4. Наличие материала и оборудования для продуктивной и изобразительной, экспериментальной деятельности;</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5. Наличие игрушек для игр во время прогулок.</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Игровой материал размещён в группе по тематическому принципу</a:t>
            </a:r>
            <a:r>
              <a:rPr lang="ru-RU" sz="1200" b="0" strike="noStrike" spc="-1">
                <a:solidFill>
                  <a:srgbClr val="000000"/>
                </a:solidFill>
                <a:uFill>
                  <a:solidFill>
                    <a:srgbClr val="FFFFFF"/>
                  </a:solidFill>
                </a:uFill>
                <a:latin typeface="Times New Roman"/>
                <a:ea typeface="Calibri"/>
              </a:rPr>
              <a:t> </a:t>
            </a:r>
            <a:r>
              <a:rPr lang="ru-RU" sz="1200" b="0" strike="noStrike" spc="-1">
                <a:solidFill>
                  <a:srgbClr val="00000A"/>
                </a:solidFill>
                <a:uFill>
                  <a:solidFill>
                    <a:srgbClr val="FFFFFF"/>
                  </a:solidFill>
                </a:uFill>
                <a:latin typeface="Times New Roman"/>
                <a:ea typeface="Calibri"/>
              </a:rPr>
              <a:t>с возможностью трансформируемости.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НОД проводится по подгруппам, имеет свою структуру, отработанную мною в ходе работы с детьми разновозрастной группы. При проведении НОД использую наглядные, практические и словесные методы обучения.</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Работа по образовательной области «Речевое развитие» строится мною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с помощью имеющихся пособий и в соответствии с материально-техническими возможностями. Мною были изготовлены и приобретены:</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 игры – упражнения на развитие слухового внимания, речевого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дыхания, силы голоса;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              - упражнения с зеркалом на развитие правильного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A"/>
                </a:solidFill>
                <a:uFill>
                  <a:solidFill>
                    <a:srgbClr val="FFFFFF"/>
                  </a:solidFill>
                </a:uFill>
                <a:latin typeface="Times New Roman"/>
                <a:ea typeface="Calibri"/>
              </a:rPr>
              <a:t>звукопроизношения (игровая артикуляционная гимнастика);</a:t>
            </a:r>
            <a:endParaRPr lang="ru-RU" sz="1200" b="0" strike="noStrike" spc="-1">
              <a:solidFill>
                <a:srgbClr val="000000"/>
              </a:solidFill>
              <a:uFill>
                <a:solidFill>
                  <a:srgbClr val="FFFFFF"/>
                </a:solidFill>
              </a:uFill>
              <a:latin typeface="Arial"/>
            </a:endParaRPr>
          </a:p>
          <a:p>
            <a:pPr>
              <a:lnSpc>
                <a:spcPct val="100000"/>
              </a:lnSpc>
            </a:pPr>
            <a:endParaRPr lang="ru-RU" sz="1200" b="0" strike="noStrike" spc="-1">
              <a:solidFill>
                <a:srgbClr val="000000"/>
              </a:solidFill>
              <a:uFill>
                <a:solidFill>
                  <a:srgbClr val="FFFFFF"/>
                </a:solidFill>
              </a:uFill>
              <a:latin typeface="Arial"/>
            </a:endParaRPr>
          </a:p>
          <a:p>
            <a:pPr>
              <a:lnSpc>
                <a:spcPct val="100000"/>
              </a:lnSpc>
            </a:pPr>
            <a:endParaRPr lang="ru-RU" sz="1200" b="0" strike="noStrike" spc="-1">
              <a:solidFill>
                <a:srgbClr val="000000"/>
              </a:solidFill>
              <a:uFill>
                <a:solidFill>
                  <a:srgbClr val="FFFFFF"/>
                </a:solidFill>
              </a:u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Picture 3"/>
          <p:cNvPicPr/>
          <p:nvPr/>
        </p:nvPicPr>
        <p:blipFill>
          <a:blip r:embed="rId2" cstate="print"/>
          <a:stretch/>
        </p:blipFill>
        <p:spPr>
          <a:xfrm>
            <a:off x="539640" y="476640"/>
            <a:ext cx="7864200" cy="5904360"/>
          </a:xfrm>
          <a:prstGeom prst="rect">
            <a:avLst/>
          </a:prstGeom>
          <a:ln>
            <a:noFill/>
          </a:ln>
        </p:spPr>
      </p:pic>
      <p:sp>
        <p:nvSpPr>
          <p:cNvPr id="334" name="CustomShape 1"/>
          <p:cNvSpPr/>
          <p:nvPr/>
        </p:nvSpPr>
        <p:spPr>
          <a:xfrm>
            <a:off x="3852000" y="870120"/>
            <a:ext cx="244800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100" b="1" strike="noStrike" spc="-1">
                <a:solidFill>
                  <a:srgbClr val="000000"/>
                </a:solidFill>
                <a:uFill>
                  <a:solidFill>
                    <a:srgbClr val="FFFFFF"/>
                  </a:solidFill>
                </a:uFill>
                <a:latin typeface="Arial"/>
                <a:ea typeface="Arial Unicode MS"/>
              </a:rPr>
              <a:t>	</a:t>
            </a:r>
            <a:endParaRPr lang="ru-RU" sz="1100" b="0" strike="noStrike" spc="-1">
              <a:solidFill>
                <a:srgbClr val="000000"/>
              </a:solidFill>
              <a:uFill>
                <a:solidFill>
                  <a:srgbClr val="FFFFFF"/>
                </a:solidFill>
              </a:uFill>
              <a:latin typeface="Arial"/>
            </a:endParaRPr>
          </a:p>
        </p:txBody>
      </p:sp>
      <p:sp>
        <p:nvSpPr>
          <p:cNvPr id="335" name="CustomShape 2"/>
          <p:cNvSpPr/>
          <p:nvPr/>
        </p:nvSpPr>
        <p:spPr>
          <a:xfrm>
            <a:off x="1835640" y="1283400"/>
            <a:ext cx="6192360" cy="94464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A"/>
                </a:solidFill>
                <a:uFill>
                  <a:solidFill>
                    <a:srgbClr val="FFFFFF"/>
                  </a:solidFill>
                </a:uFill>
                <a:latin typeface="Times New Roman"/>
                <a:ea typeface="Calibri"/>
              </a:rPr>
              <a:t>              - игры с пальчиками, игры на развитие моторики (выполнение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Calibri"/>
              </a:rPr>
              <a:t>движений с использованием речи «стихов»);</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Times New Roman"/>
                <a:ea typeface="Calibri"/>
              </a:rPr>
              <a:t>              - дидактические игры на активизацию словаря, классификацию, обобщение, знание литературных героев и произведений.</a:t>
            </a:r>
            <a:endParaRPr lang="ru-RU" sz="1400" b="0" strike="noStrike" spc="-1">
              <a:solidFill>
                <a:srgbClr val="000000"/>
              </a:solidFill>
              <a:uFill>
                <a:solidFill>
                  <a:srgbClr val="FFFFFF"/>
                </a:solidFill>
              </a:uFill>
              <a:latin typeface="Arial"/>
            </a:endParaRPr>
          </a:p>
        </p:txBody>
      </p:sp>
      <p:pic>
        <p:nvPicPr>
          <p:cNvPr id="336" name="Рисунок 13"/>
          <p:cNvPicPr/>
          <p:nvPr/>
        </p:nvPicPr>
        <p:blipFill>
          <a:blip r:embed="rId3" cstate="print"/>
          <a:stretch/>
        </p:blipFill>
        <p:spPr>
          <a:xfrm>
            <a:off x="827640" y="4221000"/>
            <a:ext cx="1828440" cy="1514160"/>
          </a:xfrm>
          <a:prstGeom prst="rect">
            <a:avLst/>
          </a:prstGeom>
          <a:ln>
            <a:noFill/>
          </a:ln>
        </p:spPr>
      </p:pic>
      <p:pic>
        <p:nvPicPr>
          <p:cNvPr id="337" name="Рисунок 14"/>
          <p:cNvPicPr/>
          <p:nvPr/>
        </p:nvPicPr>
        <p:blipFill>
          <a:blip r:embed="rId4" cstate="print"/>
          <a:stretch/>
        </p:blipFill>
        <p:spPr>
          <a:xfrm>
            <a:off x="3780000" y="4149000"/>
            <a:ext cx="1742760" cy="1542600"/>
          </a:xfrm>
          <a:prstGeom prst="rect">
            <a:avLst/>
          </a:prstGeom>
          <a:ln>
            <a:noFill/>
          </a:ln>
        </p:spPr>
      </p:pic>
      <p:sp>
        <p:nvSpPr>
          <p:cNvPr id="338" name="CustomShape 3"/>
          <p:cNvSpPr/>
          <p:nvPr/>
        </p:nvSpPr>
        <p:spPr>
          <a:xfrm>
            <a:off x="0" y="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339" name="CustomShape 4"/>
          <p:cNvSpPr/>
          <p:nvPr/>
        </p:nvSpPr>
        <p:spPr>
          <a:xfrm>
            <a:off x="4429440" y="1870560"/>
            <a:ext cx="284400" cy="2030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0" strike="noStrike" spc="-1">
                <a:solidFill>
                  <a:srgbClr val="00000A"/>
                </a:solidFill>
                <a:uFill>
                  <a:solidFill>
                    <a:srgbClr val="FFFFFF"/>
                  </a:solidFill>
                </a:uFill>
                <a:latin typeface="Arial"/>
                <a:ea typeface="Calibri"/>
              </a:rPr>
              <a:t>  </a:t>
            </a:r>
            <a:endParaRPr lang="ru-RU" sz="1400" b="0" strike="noStrike" spc="-1">
              <a:solidFill>
                <a:srgbClr val="000000"/>
              </a:solidFill>
              <a:uFill>
                <a:solidFill>
                  <a:srgbClr val="FFFFFF"/>
                </a:solidFill>
              </a:uFill>
              <a:latin typeface="Arial"/>
            </a:endParaRPr>
          </a:p>
        </p:txBody>
      </p:sp>
      <p:sp>
        <p:nvSpPr>
          <p:cNvPr id="340" name="CustomShape 5"/>
          <p:cNvSpPr/>
          <p:nvPr/>
        </p:nvSpPr>
        <p:spPr>
          <a:xfrm>
            <a:off x="4429440" y="3413520"/>
            <a:ext cx="284400" cy="2030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0" strike="noStrike" spc="-1">
                <a:solidFill>
                  <a:srgbClr val="00000A"/>
                </a:solidFill>
                <a:uFill>
                  <a:solidFill>
                    <a:srgbClr val="FFFFFF"/>
                  </a:solidFill>
                </a:uFill>
                <a:latin typeface="Arial"/>
                <a:ea typeface="Calibri"/>
              </a:rPr>
              <a:t>  </a:t>
            </a:r>
            <a:endParaRPr lang="ru-RU" sz="1400" b="0" strike="noStrike" spc="-1">
              <a:solidFill>
                <a:srgbClr val="000000"/>
              </a:solidFill>
              <a:uFill>
                <a:solidFill>
                  <a:srgbClr val="FFFFFF"/>
                </a:solidFill>
              </a:uFill>
              <a:latin typeface="Arial"/>
            </a:endParaRPr>
          </a:p>
        </p:txBody>
      </p:sp>
      <p:sp>
        <p:nvSpPr>
          <p:cNvPr id="341" name="CustomShape 6"/>
          <p:cNvSpPr/>
          <p:nvPr/>
        </p:nvSpPr>
        <p:spPr>
          <a:xfrm>
            <a:off x="755640" y="5766480"/>
            <a:ext cx="453600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100" b="0" strike="noStrike" spc="-1">
                <a:solidFill>
                  <a:srgbClr val="00000A"/>
                </a:solidFill>
                <a:uFill>
                  <a:solidFill>
                    <a:srgbClr val="FFFFFF"/>
                  </a:solidFill>
                </a:uFill>
                <a:latin typeface="Arial"/>
                <a:ea typeface="Calibri"/>
              </a:rPr>
              <a:t>  Д/и «Чей домик»              Д/и «Найди четвёртый лишний»</a:t>
            </a:r>
            <a:endParaRPr lang="ru-RU" sz="1100" b="0" strike="noStrike" spc="-1">
              <a:solidFill>
                <a:srgbClr val="000000"/>
              </a:solidFill>
              <a:uFill>
                <a:solidFill>
                  <a:srgbClr val="FFFFFF"/>
                </a:solidFill>
              </a:uFill>
              <a:latin typeface="Arial"/>
            </a:endParaRPr>
          </a:p>
        </p:txBody>
      </p:sp>
      <p:pic>
        <p:nvPicPr>
          <p:cNvPr id="342" name="Рисунок 16"/>
          <p:cNvPicPr/>
          <p:nvPr/>
        </p:nvPicPr>
        <p:blipFill>
          <a:blip r:embed="rId5" cstate="print"/>
          <a:stretch/>
        </p:blipFill>
        <p:spPr>
          <a:xfrm>
            <a:off x="1691640" y="2205000"/>
            <a:ext cx="1837800" cy="1685520"/>
          </a:xfrm>
          <a:prstGeom prst="rect">
            <a:avLst/>
          </a:prstGeom>
          <a:ln>
            <a:noFill/>
          </a:ln>
        </p:spPr>
      </p:pic>
      <p:pic>
        <p:nvPicPr>
          <p:cNvPr id="343" name="Рисунок 17"/>
          <p:cNvPicPr/>
          <p:nvPr/>
        </p:nvPicPr>
        <p:blipFill>
          <a:blip r:embed="rId6" cstate="print"/>
          <a:stretch/>
        </p:blipFill>
        <p:spPr>
          <a:xfrm>
            <a:off x="5292000" y="2205000"/>
            <a:ext cx="1733040" cy="1666440"/>
          </a:xfrm>
          <a:prstGeom prst="rect">
            <a:avLst/>
          </a:prstGeom>
          <a:ln>
            <a:noFill/>
          </a:ln>
        </p:spPr>
      </p:pic>
      <p:sp>
        <p:nvSpPr>
          <p:cNvPr id="344" name="CustomShape 7"/>
          <p:cNvSpPr/>
          <p:nvPr/>
        </p:nvSpPr>
        <p:spPr>
          <a:xfrm>
            <a:off x="0" y="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345" name="CustomShape 8"/>
          <p:cNvSpPr/>
          <p:nvPr/>
        </p:nvSpPr>
        <p:spPr>
          <a:xfrm>
            <a:off x="4429440" y="2041920"/>
            <a:ext cx="284400" cy="2030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0" strike="noStrike" spc="-1">
                <a:solidFill>
                  <a:srgbClr val="00000A"/>
                </a:solidFill>
                <a:uFill>
                  <a:solidFill>
                    <a:srgbClr val="FFFFFF"/>
                  </a:solidFill>
                </a:uFill>
                <a:latin typeface="Arial"/>
                <a:ea typeface="Calibri"/>
              </a:rPr>
              <a:t>  </a:t>
            </a:r>
            <a:endParaRPr lang="ru-RU" sz="1400" b="0" strike="noStrike" spc="-1">
              <a:solidFill>
                <a:srgbClr val="000000"/>
              </a:solidFill>
              <a:uFill>
                <a:solidFill>
                  <a:srgbClr val="FFFFFF"/>
                </a:solidFill>
              </a:uFill>
              <a:latin typeface="Arial"/>
            </a:endParaRPr>
          </a:p>
        </p:txBody>
      </p:sp>
      <p:sp>
        <p:nvSpPr>
          <p:cNvPr id="346" name="CustomShape 9"/>
          <p:cNvSpPr/>
          <p:nvPr/>
        </p:nvSpPr>
        <p:spPr>
          <a:xfrm>
            <a:off x="4429440" y="3708720"/>
            <a:ext cx="284400" cy="2030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0" strike="noStrike" spc="-1">
                <a:solidFill>
                  <a:srgbClr val="00000A"/>
                </a:solidFill>
                <a:uFill>
                  <a:solidFill>
                    <a:srgbClr val="FFFFFF"/>
                  </a:solidFill>
                </a:uFill>
                <a:latin typeface="Arial"/>
                <a:ea typeface="Calibri"/>
              </a:rPr>
              <a:t>  </a:t>
            </a:r>
            <a:endParaRPr lang="ru-RU" sz="1400" b="0" strike="noStrike" spc="-1">
              <a:solidFill>
                <a:srgbClr val="000000"/>
              </a:solidFill>
              <a:uFill>
                <a:solidFill>
                  <a:srgbClr val="FFFFFF"/>
                </a:solidFill>
              </a:uFill>
              <a:latin typeface="Arial"/>
            </a:endParaRPr>
          </a:p>
        </p:txBody>
      </p:sp>
      <p:sp>
        <p:nvSpPr>
          <p:cNvPr id="347" name="CustomShape 10"/>
          <p:cNvSpPr/>
          <p:nvPr/>
        </p:nvSpPr>
        <p:spPr>
          <a:xfrm>
            <a:off x="827640" y="3909960"/>
            <a:ext cx="734436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100" b="0" strike="noStrike" spc="-1">
                <a:solidFill>
                  <a:srgbClr val="00000A"/>
                </a:solidFill>
                <a:uFill>
                  <a:solidFill>
                    <a:srgbClr val="FFFFFF"/>
                  </a:solidFill>
                </a:uFill>
                <a:latin typeface="Arial"/>
                <a:ea typeface="Calibri"/>
              </a:rPr>
              <a:t>               Д/и «Магазин» - на классификацию                                               Д/и «Собери картинку»</a:t>
            </a:r>
            <a:endParaRPr lang="ru-RU" sz="1100" b="0" strike="noStrike" spc="-1">
              <a:solidFill>
                <a:srgbClr val="000000"/>
              </a:solidFill>
              <a:uFill>
                <a:solidFill>
                  <a:srgbClr val="FFFFFF"/>
                </a:solidFill>
              </a:u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Picture 3"/>
          <p:cNvPicPr/>
          <p:nvPr/>
        </p:nvPicPr>
        <p:blipFill>
          <a:blip r:embed="rId2" cstate="print"/>
          <a:stretch/>
        </p:blipFill>
        <p:spPr>
          <a:xfrm>
            <a:off x="539640" y="476640"/>
            <a:ext cx="7864200" cy="5904360"/>
          </a:xfrm>
          <a:prstGeom prst="rect">
            <a:avLst/>
          </a:prstGeom>
          <a:ln>
            <a:noFill/>
          </a:ln>
        </p:spPr>
      </p:pic>
      <p:sp>
        <p:nvSpPr>
          <p:cNvPr id="349" name="CustomShape 1"/>
          <p:cNvSpPr/>
          <p:nvPr/>
        </p:nvSpPr>
        <p:spPr>
          <a:xfrm>
            <a:off x="3852000" y="870120"/>
            <a:ext cx="244800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100" b="1" strike="noStrike" spc="-1">
                <a:solidFill>
                  <a:srgbClr val="000000"/>
                </a:solidFill>
                <a:uFill>
                  <a:solidFill>
                    <a:srgbClr val="FFFFFF"/>
                  </a:solidFill>
                </a:uFill>
                <a:latin typeface="Arial"/>
                <a:ea typeface="Arial Unicode MS"/>
              </a:rPr>
              <a:t>	</a:t>
            </a:r>
            <a:endParaRPr lang="ru-RU" sz="1100" b="0" strike="noStrike" spc="-1">
              <a:solidFill>
                <a:srgbClr val="000000"/>
              </a:solidFill>
              <a:uFill>
                <a:solidFill>
                  <a:srgbClr val="FFFFFF"/>
                </a:solidFill>
              </a:uFill>
              <a:latin typeface="Arial"/>
            </a:endParaRPr>
          </a:p>
        </p:txBody>
      </p:sp>
      <p:pic>
        <p:nvPicPr>
          <p:cNvPr id="350" name="Рисунок 4"/>
          <p:cNvPicPr/>
          <p:nvPr/>
        </p:nvPicPr>
        <p:blipFill>
          <a:blip r:embed="rId3" cstate="print"/>
          <a:stretch/>
        </p:blipFill>
        <p:spPr>
          <a:xfrm>
            <a:off x="971640" y="2565000"/>
            <a:ext cx="1904760" cy="1495080"/>
          </a:xfrm>
          <a:prstGeom prst="rect">
            <a:avLst/>
          </a:prstGeom>
          <a:ln>
            <a:noFill/>
          </a:ln>
        </p:spPr>
      </p:pic>
      <p:pic>
        <p:nvPicPr>
          <p:cNvPr id="351" name="Рисунок 5"/>
          <p:cNvPicPr/>
          <p:nvPr/>
        </p:nvPicPr>
        <p:blipFill>
          <a:blip r:embed="rId4" cstate="print"/>
          <a:stretch/>
        </p:blipFill>
        <p:spPr>
          <a:xfrm>
            <a:off x="3348000" y="2421000"/>
            <a:ext cx="1733040" cy="1495080"/>
          </a:xfrm>
          <a:prstGeom prst="rect">
            <a:avLst/>
          </a:prstGeom>
          <a:ln>
            <a:noFill/>
          </a:ln>
        </p:spPr>
      </p:pic>
      <p:pic>
        <p:nvPicPr>
          <p:cNvPr id="352" name="Рисунок 6"/>
          <p:cNvPicPr/>
          <p:nvPr/>
        </p:nvPicPr>
        <p:blipFill>
          <a:blip r:embed="rId5" cstate="print"/>
          <a:stretch/>
        </p:blipFill>
        <p:spPr>
          <a:xfrm>
            <a:off x="5868000" y="2565000"/>
            <a:ext cx="1771200" cy="1476000"/>
          </a:xfrm>
          <a:prstGeom prst="rect">
            <a:avLst/>
          </a:prstGeom>
          <a:ln>
            <a:noFill/>
          </a:ln>
        </p:spPr>
      </p:pic>
      <p:sp>
        <p:nvSpPr>
          <p:cNvPr id="353" name="CustomShape 2"/>
          <p:cNvSpPr/>
          <p:nvPr/>
        </p:nvSpPr>
        <p:spPr>
          <a:xfrm>
            <a:off x="0" y="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354" name="CustomShape 3"/>
          <p:cNvSpPr/>
          <p:nvPr/>
        </p:nvSpPr>
        <p:spPr>
          <a:xfrm>
            <a:off x="4404240" y="1851480"/>
            <a:ext cx="334800" cy="2030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0" strike="noStrike" spc="-1">
                <a:solidFill>
                  <a:srgbClr val="00000A"/>
                </a:solidFill>
                <a:uFill>
                  <a:solidFill>
                    <a:srgbClr val="FFFFFF"/>
                  </a:solidFill>
                </a:uFill>
                <a:latin typeface="Arial"/>
                <a:ea typeface="Calibri"/>
              </a:rPr>
              <a:t>   </a:t>
            </a:r>
            <a:endParaRPr lang="ru-RU" sz="1400" b="0" strike="noStrike" spc="-1">
              <a:solidFill>
                <a:srgbClr val="000000"/>
              </a:solidFill>
              <a:uFill>
                <a:solidFill>
                  <a:srgbClr val="FFFFFF"/>
                </a:solidFill>
              </a:uFill>
              <a:latin typeface="Arial"/>
            </a:endParaRPr>
          </a:p>
        </p:txBody>
      </p:sp>
      <p:sp>
        <p:nvSpPr>
          <p:cNvPr id="355" name="CustomShape 4"/>
          <p:cNvSpPr/>
          <p:nvPr/>
        </p:nvSpPr>
        <p:spPr>
          <a:xfrm>
            <a:off x="4404240" y="3346920"/>
            <a:ext cx="334800" cy="2030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0" strike="noStrike" spc="-1">
                <a:solidFill>
                  <a:srgbClr val="00000A"/>
                </a:solidFill>
                <a:uFill>
                  <a:solidFill>
                    <a:srgbClr val="FFFFFF"/>
                  </a:solidFill>
                </a:uFill>
                <a:latin typeface="Arial"/>
                <a:ea typeface="Calibri"/>
              </a:rPr>
              <a:t>   </a:t>
            </a:r>
            <a:endParaRPr lang="ru-RU" sz="1400" b="0" strike="noStrike" spc="-1">
              <a:solidFill>
                <a:srgbClr val="000000"/>
              </a:solidFill>
              <a:uFill>
                <a:solidFill>
                  <a:srgbClr val="FFFFFF"/>
                </a:solidFill>
              </a:uFill>
              <a:latin typeface="Arial"/>
            </a:endParaRPr>
          </a:p>
        </p:txBody>
      </p:sp>
      <p:sp>
        <p:nvSpPr>
          <p:cNvPr id="356" name="CustomShape 5"/>
          <p:cNvSpPr/>
          <p:nvPr/>
        </p:nvSpPr>
        <p:spPr>
          <a:xfrm>
            <a:off x="899640" y="3823560"/>
            <a:ext cx="7272360" cy="51840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A"/>
                </a:solidFill>
                <a:uFill>
                  <a:solidFill>
                    <a:srgbClr val="FFFFFF"/>
                  </a:solidFill>
                </a:uFill>
                <a:latin typeface="Arial"/>
                <a:ea typeface="Calibri"/>
              </a:rPr>
              <a:t>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A"/>
                </a:solidFill>
                <a:uFill>
                  <a:solidFill>
                    <a:srgbClr val="FFFFFF"/>
                  </a:solidFill>
                </a:uFill>
                <a:latin typeface="Arial"/>
                <a:ea typeface="Calibri"/>
              </a:rPr>
              <a:t>   </a:t>
            </a:r>
            <a:r>
              <a:rPr lang="ru-RU" sz="1100" b="0" strike="noStrike" spc="-1">
                <a:solidFill>
                  <a:srgbClr val="00000A"/>
                </a:solidFill>
                <a:uFill>
                  <a:solidFill>
                    <a:srgbClr val="FFFFFF"/>
                  </a:solidFill>
                </a:uFill>
                <a:latin typeface="Arial"/>
                <a:ea typeface="Calibri"/>
              </a:rPr>
              <a:t>Д/и «Весёлая гусеница»                        Д/и «Поезд»                     ребусы, логопедические игры   </a:t>
            </a:r>
            <a:endParaRPr lang="ru-RU" sz="1100" b="0" strike="noStrike" spc="-1">
              <a:solidFill>
                <a:srgbClr val="000000"/>
              </a:solidFill>
              <a:uFill>
                <a:solidFill>
                  <a:srgbClr val="FFFFFF"/>
                </a:solidFill>
              </a:u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Picture 3"/>
          <p:cNvPicPr/>
          <p:nvPr/>
        </p:nvPicPr>
        <p:blipFill>
          <a:blip r:embed="rId2" cstate="print"/>
          <a:stretch/>
        </p:blipFill>
        <p:spPr>
          <a:xfrm>
            <a:off x="323640" y="332640"/>
            <a:ext cx="8424720" cy="6192360"/>
          </a:xfrm>
          <a:prstGeom prst="rect">
            <a:avLst/>
          </a:prstGeom>
          <a:ln>
            <a:noFill/>
          </a:ln>
        </p:spPr>
      </p:pic>
      <p:sp>
        <p:nvSpPr>
          <p:cNvPr id="358" name="CustomShape 1"/>
          <p:cNvSpPr/>
          <p:nvPr/>
        </p:nvSpPr>
        <p:spPr>
          <a:xfrm>
            <a:off x="3852000" y="870120"/>
            <a:ext cx="244800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100" b="1" strike="noStrike" spc="-1">
                <a:solidFill>
                  <a:srgbClr val="000000"/>
                </a:solidFill>
                <a:uFill>
                  <a:solidFill>
                    <a:srgbClr val="FFFFFF"/>
                  </a:solidFill>
                </a:uFill>
                <a:latin typeface="Arial"/>
                <a:ea typeface="Arial Unicode MS"/>
              </a:rPr>
              <a:t>	</a:t>
            </a:r>
            <a:endParaRPr lang="ru-RU" sz="1100" b="0" strike="noStrike" spc="-1">
              <a:solidFill>
                <a:srgbClr val="000000"/>
              </a:solidFill>
              <a:uFill>
                <a:solidFill>
                  <a:srgbClr val="FFFFFF"/>
                </a:solidFill>
              </a:uFill>
              <a:latin typeface="Arial"/>
            </a:endParaRPr>
          </a:p>
        </p:txBody>
      </p:sp>
      <p:pic>
        <p:nvPicPr>
          <p:cNvPr id="359" name="Рисунок 27"/>
          <p:cNvPicPr/>
          <p:nvPr/>
        </p:nvPicPr>
        <p:blipFill>
          <a:blip r:embed="rId3" cstate="print"/>
          <a:stretch/>
        </p:blipFill>
        <p:spPr>
          <a:xfrm rot="284400">
            <a:off x="2694240" y="1842840"/>
            <a:ext cx="1771200" cy="1676160"/>
          </a:xfrm>
          <a:prstGeom prst="rect">
            <a:avLst/>
          </a:prstGeom>
          <a:ln>
            <a:noFill/>
          </a:ln>
        </p:spPr>
      </p:pic>
      <p:pic>
        <p:nvPicPr>
          <p:cNvPr id="360" name="Рисунок 28"/>
          <p:cNvPicPr/>
          <p:nvPr/>
        </p:nvPicPr>
        <p:blipFill>
          <a:blip r:embed="rId4" cstate="print"/>
          <a:stretch/>
        </p:blipFill>
        <p:spPr>
          <a:xfrm rot="21312600">
            <a:off x="1686240" y="4081320"/>
            <a:ext cx="1904760" cy="1676160"/>
          </a:xfrm>
          <a:prstGeom prst="rect">
            <a:avLst/>
          </a:prstGeom>
          <a:ln>
            <a:noFill/>
          </a:ln>
        </p:spPr>
      </p:pic>
      <p:pic>
        <p:nvPicPr>
          <p:cNvPr id="361" name="Рисунок 29"/>
          <p:cNvPicPr/>
          <p:nvPr/>
        </p:nvPicPr>
        <p:blipFill>
          <a:blip r:embed="rId5" cstate="print"/>
          <a:stretch/>
        </p:blipFill>
        <p:spPr>
          <a:xfrm>
            <a:off x="5652000" y="1340640"/>
            <a:ext cx="1733040" cy="1676160"/>
          </a:xfrm>
          <a:prstGeom prst="rect">
            <a:avLst/>
          </a:prstGeom>
          <a:ln>
            <a:noFill/>
          </a:ln>
        </p:spPr>
      </p:pic>
      <p:sp>
        <p:nvSpPr>
          <p:cNvPr id="362" name="CustomShape 2"/>
          <p:cNvSpPr/>
          <p:nvPr/>
        </p:nvSpPr>
        <p:spPr>
          <a:xfrm>
            <a:off x="0" y="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363" name="CustomShape 3"/>
          <p:cNvSpPr/>
          <p:nvPr/>
        </p:nvSpPr>
        <p:spPr>
          <a:xfrm>
            <a:off x="4420440" y="2047680"/>
            <a:ext cx="302760" cy="1724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100" b="0" strike="noStrike" spc="-1">
                <a:solidFill>
                  <a:srgbClr val="00000A"/>
                </a:solidFill>
                <a:uFill>
                  <a:solidFill>
                    <a:srgbClr val="FFFFFF"/>
                  </a:solidFill>
                </a:uFill>
                <a:latin typeface="Arial"/>
                <a:ea typeface="Calibri"/>
              </a:rPr>
              <a:t>   </a:t>
            </a:r>
            <a:endParaRPr lang="ru-RU" sz="1100" b="0" strike="noStrike" spc="-1">
              <a:solidFill>
                <a:srgbClr val="000000"/>
              </a:solidFill>
              <a:uFill>
                <a:solidFill>
                  <a:srgbClr val="FFFFFF"/>
                </a:solidFill>
              </a:uFill>
              <a:latin typeface="Arial"/>
            </a:endParaRPr>
          </a:p>
        </p:txBody>
      </p:sp>
      <p:sp>
        <p:nvSpPr>
          <p:cNvPr id="364" name="CustomShape 4"/>
          <p:cNvSpPr/>
          <p:nvPr/>
        </p:nvSpPr>
        <p:spPr>
          <a:xfrm>
            <a:off x="4440240" y="3723840"/>
            <a:ext cx="263160" cy="1724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100" b="0" strike="noStrike" spc="-1">
                <a:solidFill>
                  <a:srgbClr val="00000A"/>
                </a:solidFill>
                <a:uFill>
                  <a:solidFill>
                    <a:srgbClr val="FFFFFF"/>
                  </a:solidFill>
                </a:uFill>
                <a:latin typeface="Arial"/>
                <a:ea typeface="Calibri"/>
              </a:rPr>
              <a:t>  </a:t>
            </a:r>
            <a:endParaRPr lang="ru-RU" sz="1100" b="0" strike="noStrike" spc="-1">
              <a:solidFill>
                <a:srgbClr val="000000"/>
              </a:solidFill>
              <a:uFill>
                <a:solidFill>
                  <a:srgbClr val="FFFFFF"/>
                </a:solidFill>
              </a:uFill>
              <a:latin typeface="Arial"/>
            </a:endParaRPr>
          </a:p>
        </p:txBody>
      </p:sp>
      <p:sp>
        <p:nvSpPr>
          <p:cNvPr id="365" name="CustomShape 5"/>
          <p:cNvSpPr/>
          <p:nvPr/>
        </p:nvSpPr>
        <p:spPr>
          <a:xfrm>
            <a:off x="2195640" y="3671640"/>
            <a:ext cx="576036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100" b="0" strike="noStrike" spc="-1">
                <a:solidFill>
                  <a:srgbClr val="00000A"/>
                </a:solidFill>
                <a:uFill>
                  <a:solidFill>
                    <a:srgbClr val="FFFFFF"/>
                  </a:solidFill>
                </a:uFill>
                <a:latin typeface="Arial"/>
                <a:ea typeface="Calibri"/>
              </a:rPr>
              <a:t>    Д/и «Собери слово из звуков»                                Д/и «Рассели предметы»</a:t>
            </a:r>
            <a:endParaRPr lang="ru-RU" sz="1100" b="0" strike="noStrike" spc="-1">
              <a:solidFill>
                <a:srgbClr val="000000"/>
              </a:solidFill>
              <a:uFill>
                <a:solidFill>
                  <a:srgbClr val="FFFFFF"/>
                </a:solidFill>
              </a:uFill>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 name="Picture 3"/>
          <p:cNvPicPr/>
          <p:nvPr/>
        </p:nvPicPr>
        <p:blipFill>
          <a:blip r:embed="rId2" cstate="print"/>
          <a:stretch/>
        </p:blipFill>
        <p:spPr>
          <a:xfrm>
            <a:off x="539640" y="476640"/>
            <a:ext cx="7864200" cy="5904360"/>
          </a:xfrm>
          <a:prstGeom prst="rect">
            <a:avLst/>
          </a:prstGeom>
          <a:ln>
            <a:noFill/>
          </a:ln>
        </p:spPr>
      </p:pic>
      <p:sp>
        <p:nvSpPr>
          <p:cNvPr id="367" name="CustomShape 1"/>
          <p:cNvSpPr/>
          <p:nvPr/>
        </p:nvSpPr>
        <p:spPr>
          <a:xfrm>
            <a:off x="3852000" y="870120"/>
            <a:ext cx="244800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100" b="1" strike="noStrike" spc="-1">
                <a:solidFill>
                  <a:srgbClr val="000000"/>
                </a:solidFill>
                <a:uFill>
                  <a:solidFill>
                    <a:srgbClr val="FFFFFF"/>
                  </a:solidFill>
                </a:uFill>
                <a:latin typeface="Arial"/>
                <a:ea typeface="Arial Unicode MS"/>
              </a:rPr>
              <a:t>	</a:t>
            </a:r>
            <a:endParaRPr lang="ru-RU" sz="1100" b="0" strike="noStrike" spc="-1">
              <a:solidFill>
                <a:srgbClr val="000000"/>
              </a:solidFill>
              <a:uFill>
                <a:solidFill>
                  <a:srgbClr val="FFFFFF"/>
                </a:solidFill>
              </a:uFill>
              <a:latin typeface="Arial"/>
            </a:endParaRPr>
          </a:p>
        </p:txBody>
      </p:sp>
      <p:pic>
        <p:nvPicPr>
          <p:cNvPr id="368" name="Рисунок 30"/>
          <p:cNvPicPr/>
          <p:nvPr/>
        </p:nvPicPr>
        <p:blipFill>
          <a:blip r:embed="rId3" cstate="print"/>
          <a:stretch/>
        </p:blipFill>
        <p:spPr>
          <a:xfrm>
            <a:off x="1547640" y="2061000"/>
            <a:ext cx="1790280" cy="1466640"/>
          </a:xfrm>
          <a:prstGeom prst="rect">
            <a:avLst/>
          </a:prstGeom>
          <a:ln>
            <a:noFill/>
          </a:ln>
        </p:spPr>
      </p:pic>
      <p:pic>
        <p:nvPicPr>
          <p:cNvPr id="369" name="Рисунок 31"/>
          <p:cNvPicPr/>
          <p:nvPr/>
        </p:nvPicPr>
        <p:blipFill>
          <a:blip r:embed="rId4" cstate="print"/>
          <a:stretch/>
        </p:blipFill>
        <p:spPr>
          <a:xfrm>
            <a:off x="3636000" y="2061000"/>
            <a:ext cx="1923840" cy="1456920"/>
          </a:xfrm>
          <a:prstGeom prst="rect">
            <a:avLst/>
          </a:prstGeom>
          <a:ln>
            <a:noFill/>
          </a:ln>
        </p:spPr>
      </p:pic>
      <p:pic>
        <p:nvPicPr>
          <p:cNvPr id="370" name="Рисунок 32"/>
          <p:cNvPicPr/>
          <p:nvPr/>
        </p:nvPicPr>
        <p:blipFill>
          <a:blip r:embed="rId5" cstate="print"/>
          <a:stretch/>
        </p:blipFill>
        <p:spPr>
          <a:xfrm>
            <a:off x="5940000" y="2061000"/>
            <a:ext cx="1780920" cy="1418760"/>
          </a:xfrm>
          <a:prstGeom prst="rect">
            <a:avLst/>
          </a:prstGeom>
          <a:ln>
            <a:noFill/>
          </a:ln>
        </p:spPr>
      </p:pic>
      <p:pic>
        <p:nvPicPr>
          <p:cNvPr id="371" name="Рисунок 33"/>
          <p:cNvPicPr/>
          <p:nvPr/>
        </p:nvPicPr>
        <p:blipFill>
          <a:blip r:embed="rId6" cstate="print"/>
          <a:stretch/>
        </p:blipFill>
        <p:spPr>
          <a:xfrm>
            <a:off x="3276000" y="3861000"/>
            <a:ext cx="1800000" cy="1561680"/>
          </a:xfrm>
          <a:prstGeom prst="rect">
            <a:avLst/>
          </a:prstGeom>
          <a:ln>
            <a:noFill/>
          </a:ln>
        </p:spPr>
      </p:pic>
      <p:sp>
        <p:nvSpPr>
          <p:cNvPr id="372" name="CustomShape 2"/>
          <p:cNvSpPr/>
          <p:nvPr/>
        </p:nvSpPr>
        <p:spPr>
          <a:xfrm>
            <a:off x="0" y="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373" name="CustomShape 3"/>
          <p:cNvSpPr/>
          <p:nvPr/>
        </p:nvSpPr>
        <p:spPr>
          <a:xfrm>
            <a:off x="4440240" y="1838160"/>
            <a:ext cx="263160" cy="1724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100" b="0" strike="noStrike" spc="-1">
                <a:solidFill>
                  <a:srgbClr val="00000A"/>
                </a:solidFill>
                <a:uFill>
                  <a:solidFill>
                    <a:srgbClr val="FFFFFF"/>
                  </a:solidFill>
                </a:uFill>
                <a:latin typeface="Arial"/>
                <a:ea typeface="Calibri"/>
              </a:rPr>
              <a:t>  </a:t>
            </a:r>
            <a:endParaRPr lang="ru-RU" sz="1100" b="0" strike="noStrike" spc="-1">
              <a:solidFill>
                <a:srgbClr val="000000"/>
              </a:solidFill>
              <a:uFill>
                <a:solidFill>
                  <a:srgbClr val="FFFFFF"/>
                </a:solidFill>
              </a:uFill>
              <a:latin typeface="Arial"/>
            </a:endParaRPr>
          </a:p>
        </p:txBody>
      </p:sp>
      <p:sp>
        <p:nvSpPr>
          <p:cNvPr id="374" name="CustomShape 4"/>
          <p:cNvSpPr/>
          <p:nvPr/>
        </p:nvSpPr>
        <p:spPr>
          <a:xfrm>
            <a:off x="4440240" y="3295440"/>
            <a:ext cx="263160" cy="1724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100" b="0" strike="noStrike" spc="-1">
                <a:solidFill>
                  <a:srgbClr val="00000A"/>
                </a:solidFill>
                <a:uFill>
                  <a:solidFill>
                    <a:srgbClr val="FFFFFF"/>
                  </a:solidFill>
                </a:uFill>
                <a:latin typeface="Arial"/>
                <a:ea typeface="Calibri"/>
              </a:rPr>
              <a:t>  </a:t>
            </a:r>
            <a:endParaRPr lang="ru-RU" sz="1100" b="0" strike="noStrike" spc="-1">
              <a:solidFill>
                <a:srgbClr val="000000"/>
              </a:solidFill>
              <a:uFill>
                <a:solidFill>
                  <a:srgbClr val="FFFFFF"/>
                </a:solidFill>
              </a:uFill>
              <a:latin typeface="Arial"/>
            </a:endParaRPr>
          </a:p>
        </p:txBody>
      </p:sp>
      <p:sp>
        <p:nvSpPr>
          <p:cNvPr id="375" name="CustomShape 5"/>
          <p:cNvSpPr/>
          <p:nvPr/>
        </p:nvSpPr>
        <p:spPr>
          <a:xfrm>
            <a:off x="1547640" y="3608280"/>
            <a:ext cx="7596000" cy="5338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100" b="0" strike="noStrike" spc="-1">
                <a:solidFill>
                  <a:srgbClr val="00000A"/>
                </a:solidFill>
                <a:uFill>
                  <a:solidFill>
                    <a:srgbClr val="FFFFFF"/>
                  </a:solidFill>
                </a:uFill>
                <a:latin typeface="Arial"/>
                <a:ea typeface="Calibri"/>
              </a:rPr>
              <a:t>  Д/и «Подбери пару»                                 Д/и «Предлоги»                            Д/и «Прятки»</a:t>
            </a:r>
            <a:endParaRPr lang="ru-RU" sz="1100" b="0" strike="noStrike" spc="-1">
              <a:solidFill>
                <a:srgbClr val="000000"/>
              </a:solidFill>
              <a:uFill>
                <a:solidFill>
                  <a:srgbClr val="FFFFFF"/>
                </a:solidFill>
              </a:uFill>
              <a:latin typeface="Arial"/>
            </a:endParaRPr>
          </a:p>
          <a:p>
            <a:pPr>
              <a:lnSpc>
                <a:spcPct val="100000"/>
              </a:lnSpc>
            </a:pPr>
            <a:endParaRPr lang="ru-RU" sz="1100" b="0" strike="noStrike" spc="-1">
              <a:solidFill>
                <a:srgbClr val="000000"/>
              </a:solidFill>
              <a:uFill>
                <a:solidFill>
                  <a:srgbClr val="FFFFFF"/>
                </a:solidFill>
              </a:uFill>
              <a:latin typeface="Arial"/>
            </a:endParaRPr>
          </a:p>
        </p:txBody>
      </p:sp>
      <p:sp>
        <p:nvSpPr>
          <p:cNvPr id="376" name="CustomShape 6"/>
          <p:cNvSpPr/>
          <p:nvPr/>
        </p:nvSpPr>
        <p:spPr>
          <a:xfrm>
            <a:off x="2699640" y="5555160"/>
            <a:ext cx="3024000" cy="25956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100" b="0" strike="noStrike" spc="-1">
                <a:solidFill>
                  <a:srgbClr val="00000A"/>
                </a:solidFill>
                <a:uFill>
                  <a:solidFill>
                    <a:srgbClr val="FFFFFF"/>
                  </a:solidFill>
                </a:uFill>
                <a:latin typeface="Arial"/>
                <a:ea typeface="Calibri"/>
              </a:rPr>
              <a:t>Д/и «Назови первый и последний звук»</a:t>
            </a:r>
            <a:endParaRPr lang="ru-RU" sz="1100" b="0" strike="noStrike" spc="-1">
              <a:solidFill>
                <a:srgbClr val="000000"/>
              </a:solidFill>
              <a:uFill>
                <a:solidFill>
                  <a:srgbClr val="FFFFFF"/>
                </a:solidFill>
              </a:uFill>
              <a:latin typeface="Arial"/>
            </a:endParaRPr>
          </a:p>
        </p:txBody>
      </p:sp>
      <p:sp>
        <p:nvSpPr>
          <p:cNvPr id="377" name="CustomShape 7"/>
          <p:cNvSpPr/>
          <p:nvPr/>
        </p:nvSpPr>
        <p:spPr>
          <a:xfrm>
            <a:off x="2555640" y="1052280"/>
            <a:ext cx="5544360" cy="73152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A"/>
                </a:solidFill>
                <a:uFill>
                  <a:solidFill>
                    <a:srgbClr val="FFFFFF"/>
                  </a:solidFill>
                </a:uFill>
                <a:latin typeface="Times New Roman"/>
                <a:ea typeface="Calibri"/>
              </a:rPr>
              <a:t>    Дидактические игры, разнообразное пособие по речевому развитию помогают детям активизировать, развивать и совершенствовать свою речь и артикуляционный аппарат.</a:t>
            </a:r>
            <a:endParaRPr lang="ru-RU" sz="1400" b="0" strike="noStrike" spc="-1">
              <a:solidFill>
                <a:srgbClr val="000000"/>
              </a:solidFill>
              <a:uFill>
                <a:solidFill>
                  <a:srgbClr val="FFFFFF"/>
                </a:solidFill>
              </a:u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3"/>
          <p:cNvPicPr/>
          <p:nvPr/>
        </p:nvPicPr>
        <p:blipFill>
          <a:blip r:embed="rId2" cstate="print"/>
          <a:stretch/>
        </p:blipFill>
        <p:spPr>
          <a:xfrm>
            <a:off x="539640" y="404640"/>
            <a:ext cx="7864200" cy="6048360"/>
          </a:xfrm>
          <a:prstGeom prst="rect">
            <a:avLst/>
          </a:prstGeom>
          <a:ln>
            <a:noFill/>
          </a:ln>
        </p:spPr>
      </p:pic>
      <p:sp>
        <p:nvSpPr>
          <p:cNvPr id="188" name="CustomShape 1"/>
          <p:cNvSpPr/>
          <p:nvPr/>
        </p:nvSpPr>
        <p:spPr>
          <a:xfrm>
            <a:off x="1475640" y="2991960"/>
            <a:ext cx="6768360" cy="3052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0"/>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sp>
        <p:nvSpPr>
          <p:cNvPr id="189" name="CustomShape 2"/>
          <p:cNvSpPr/>
          <p:nvPr/>
        </p:nvSpPr>
        <p:spPr>
          <a:xfrm>
            <a:off x="1979640" y="1433160"/>
            <a:ext cx="6048360" cy="392832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0"/>
                </a:solidFill>
                <a:uFill>
                  <a:solidFill>
                    <a:srgbClr val="FFFFFF"/>
                  </a:solidFill>
                </a:uFill>
                <a:latin typeface="Times New Roman"/>
                <a:ea typeface="Calibri"/>
              </a:rPr>
              <a:t>Педагог обладает основными, обозначенными в ФГОС ДО компетенциями, необходимыми для обеспечения развития детей. Умеет обеспечивать развитие личности, мотивации и способностей детей в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различных видах деятельности в их тесной взаимосвязи. Эффективно применяет в своей работе информационно-коммуникативные технологии.</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Рабочее пространство педагога хорошо организовано. В работе с воспитанниками умеет справляться с их негативными реакциями, непослушанием, недоступным поведением, поощряя их положительные поступки, помогая детям усвоить рамки общепринятого поведения. Умеет выслушивать и общаться с ребёнком в соответствии с его возрастом и уровнем развития. </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Всегда согласовывает собственные действия с потребностями коллектива, проявляет интерес к педагогической деятельности коллег, по необходимости оказывает помощь.</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Своё планирование соотносит и координирует с общими программами развития и планами ДОУ, обеспечивает взаимосвязь образовательной  деятельности в основных формах организации детей.</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Picture 2"/>
          <p:cNvPicPr/>
          <p:nvPr/>
        </p:nvPicPr>
        <p:blipFill>
          <a:blip r:embed="rId2" cstate="print"/>
          <a:stretch/>
        </p:blipFill>
        <p:spPr>
          <a:xfrm>
            <a:off x="323640" y="332640"/>
            <a:ext cx="8496720" cy="6192360"/>
          </a:xfrm>
          <a:prstGeom prst="rect">
            <a:avLst/>
          </a:prstGeom>
          <a:ln>
            <a:noFill/>
          </a:ln>
        </p:spPr>
      </p:pic>
      <p:graphicFrame>
        <p:nvGraphicFramePr>
          <p:cNvPr id="379" name="Table 1"/>
          <p:cNvGraphicFramePr/>
          <p:nvPr/>
        </p:nvGraphicFramePr>
        <p:xfrm>
          <a:off x="1187640" y="2587680"/>
          <a:ext cx="6432120" cy="1296924"/>
        </p:xfrm>
        <a:graphic>
          <a:graphicData uri="http://schemas.openxmlformats.org/drawingml/2006/table">
            <a:tbl>
              <a:tblPr/>
              <a:tblGrid>
                <a:gridCol w="6432120"/>
              </a:tblGrid>
              <a:tr h="0">
                <a:tc>
                  <a:txBody>
                    <a:bodyPr/>
                    <a:lstStyle/>
                    <a:p>
                      <a:pPr algn="ctr">
                        <a:lnSpc>
                          <a:spcPct val="150000"/>
                        </a:lnSpc>
                      </a:pPr>
                      <a:r>
                        <a:rPr lang="ru-RU" sz="1400" b="1" strike="noStrike" spc="-1">
                          <a:solidFill>
                            <a:srgbClr val="000000"/>
                          </a:solidFill>
                          <a:uFill>
                            <a:solidFill>
                              <a:srgbClr val="FFFFFF"/>
                            </a:solidFill>
                          </a:uFill>
                          <a:latin typeface="Times New Roman"/>
                        </a:rPr>
                        <a:t>Проект «Я и природа». </a:t>
                      </a:r>
                      <a:endParaRPr lang="ru-RU" sz="1400" b="0" strike="noStrike" spc="-1">
                        <a:solidFill>
                          <a:srgbClr val="000000"/>
                        </a:solidFill>
                        <a:uFill>
                          <a:solidFill>
                            <a:srgbClr val="FFFFFF"/>
                          </a:solidFill>
                        </a:uFill>
                        <a:latin typeface="Arial"/>
                      </a:endParaRPr>
                    </a:p>
                    <a:p>
                      <a:pPr algn="ctr">
                        <a:lnSpc>
                          <a:spcPct val="150000"/>
                        </a:lnSpc>
                      </a:pPr>
                      <a:r>
                        <a:rPr lang="ru-RU" sz="1400" b="1" strike="noStrike" spc="-1">
                          <a:solidFill>
                            <a:srgbClr val="000000"/>
                          </a:solidFill>
                          <a:uFill>
                            <a:solidFill>
                              <a:srgbClr val="FFFFFF"/>
                            </a:solidFill>
                          </a:uFill>
                          <a:latin typeface="Times New Roman"/>
                        </a:rPr>
                        <a:t>Воспитание экологической культуры у детей.</a:t>
                      </a:r>
                      <a:endParaRPr lang="ru-RU" sz="1400" b="0" strike="noStrike" spc="-1">
                        <a:solidFill>
                          <a:srgbClr val="000000"/>
                        </a:solidFill>
                        <a:uFill>
                          <a:solidFill>
                            <a:srgbClr val="FFFFFF"/>
                          </a:solidFill>
                        </a:uFill>
                        <a:latin typeface="Arial"/>
                      </a:endParaRPr>
                    </a:p>
                    <a:p>
                      <a:pPr>
                        <a:lnSpc>
                          <a:spcPct val="150000"/>
                        </a:lnSpc>
                      </a:pPr>
                      <a:endParaRPr lang="ru-RU" sz="1400" b="0" strike="noStrike" spc="-1">
                        <a:solidFill>
                          <a:srgbClr val="000000"/>
                        </a:solidFill>
                        <a:uFill>
                          <a:solidFill>
                            <a:srgbClr val="FFFFFF"/>
                          </a:solidFill>
                        </a:uFill>
                        <a:latin typeface="Arial"/>
                      </a:endParaRPr>
                    </a:p>
                    <a:p>
                      <a:pPr>
                        <a:lnSpc>
                          <a:spcPct val="115000"/>
                        </a:lnSpc>
                      </a:pPr>
                      <a:endParaRPr lang="ru-RU" sz="1400" b="0" strike="noStrike" spc="-1">
                        <a:solidFill>
                          <a:srgbClr val="000000"/>
                        </a:solidFill>
                        <a:uFill>
                          <a:solidFill>
                            <a:srgbClr val="FFFFFF"/>
                          </a:solidFill>
                        </a:uFill>
                        <a:latin typeface="Arial"/>
                      </a:endParaRPr>
                    </a:p>
                  </a:txBody>
                  <a:tcPr marL="28440" marR="28440">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Picture 2"/>
          <p:cNvPicPr/>
          <p:nvPr/>
        </p:nvPicPr>
        <p:blipFill>
          <a:blip r:embed="rId2" cstate="print"/>
          <a:stretch/>
        </p:blipFill>
        <p:spPr>
          <a:xfrm>
            <a:off x="323640" y="332640"/>
            <a:ext cx="8496720" cy="6264360"/>
          </a:xfrm>
          <a:prstGeom prst="rect">
            <a:avLst/>
          </a:prstGeom>
          <a:ln>
            <a:noFill/>
          </a:ln>
        </p:spPr>
      </p:pic>
      <p:sp>
        <p:nvSpPr>
          <p:cNvPr id="381" name="CustomShape 1"/>
          <p:cNvSpPr/>
          <p:nvPr/>
        </p:nvSpPr>
        <p:spPr>
          <a:xfrm>
            <a:off x="0" y="481968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382" name="CustomShape 2"/>
          <p:cNvSpPr/>
          <p:nvPr/>
        </p:nvSpPr>
        <p:spPr>
          <a:xfrm>
            <a:off x="467640" y="624960"/>
            <a:ext cx="8136720" cy="520272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200" b="1" strike="noStrike" spc="-1">
                <a:solidFill>
                  <a:srgbClr val="000000"/>
                </a:solidFill>
                <a:uFill>
                  <a:solidFill>
                    <a:srgbClr val="FFFFFF"/>
                  </a:solidFill>
                </a:uFill>
                <a:latin typeface="Times New Roman"/>
                <a:ea typeface="Times New Roman"/>
              </a:rPr>
              <a:t> Проект «Я и природа».</a:t>
            </a:r>
            <a:endParaRPr lang="ru-RU" sz="1200" b="0" strike="noStrike" spc="-1">
              <a:solidFill>
                <a:srgbClr val="000000"/>
              </a:solidFill>
              <a:uFill>
                <a:solidFill>
                  <a:srgbClr val="FFFFFF"/>
                </a:solidFill>
              </a:uFill>
              <a:latin typeface="Arial"/>
            </a:endParaRPr>
          </a:p>
          <a:p>
            <a:pPr>
              <a:lnSpc>
                <a:spcPct val="100000"/>
              </a:lnSpc>
            </a:pPr>
            <a:r>
              <a:rPr lang="ru-RU" sz="1200" b="1" strike="noStrike" spc="-1">
                <a:solidFill>
                  <a:srgbClr val="000000"/>
                </a:solidFill>
                <a:uFill>
                  <a:solidFill>
                    <a:srgbClr val="FFFFFF"/>
                  </a:solidFill>
                </a:uFill>
                <a:latin typeface="Times New Roman"/>
                <a:ea typeface="Times New Roman"/>
              </a:rPr>
              <a:t>ПАСПОРТ ПРОЕКТА</a:t>
            </a:r>
            <a:endParaRPr lang="ru-RU" sz="1200" b="0" strike="noStrike" spc="-1">
              <a:solidFill>
                <a:srgbClr val="000000"/>
              </a:solidFill>
              <a:uFill>
                <a:solidFill>
                  <a:srgbClr val="FFFFFF"/>
                </a:solidFill>
              </a:uFill>
              <a:latin typeface="Arial"/>
            </a:endParaRPr>
          </a:p>
          <a:p>
            <a:pPr>
              <a:lnSpc>
                <a:spcPct val="100000"/>
              </a:lnSpc>
            </a:pPr>
            <a:r>
              <a:rPr lang="ru-RU" sz="1200" b="1" strike="noStrike" spc="-1">
                <a:solidFill>
                  <a:srgbClr val="000000"/>
                </a:solidFill>
                <a:uFill>
                  <a:solidFill>
                    <a:srgbClr val="FFFFFF"/>
                  </a:solidFill>
                </a:uFill>
                <a:latin typeface="Times New Roman"/>
                <a:ea typeface="Times New Roman"/>
              </a:rPr>
              <a:t>Вид проекта:</a:t>
            </a:r>
            <a:r>
              <a:rPr lang="ru-RU" sz="1200" b="0" strike="noStrike" spc="-1">
                <a:solidFill>
                  <a:srgbClr val="000000"/>
                </a:solidFill>
                <a:uFill>
                  <a:solidFill>
                    <a:srgbClr val="FFFFFF"/>
                  </a:solidFill>
                </a:uFill>
                <a:latin typeface="Times New Roman"/>
                <a:ea typeface="Times New Roman"/>
              </a:rPr>
              <a:t> социально-педагогический</a:t>
            </a:r>
            <a:endParaRPr lang="ru-RU" sz="1200" b="0" strike="noStrike" spc="-1">
              <a:solidFill>
                <a:srgbClr val="000000"/>
              </a:solidFill>
              <a:uFill>
                <a:solidFill>
                  <a:srgbClr val="FFFFFF"/>
                </a:solidFill>
              </a:uFill>
              <a:latin typeface="Arial"/>
            </a:endParaRPr>
          </a:p>
          <a:p>
            <a:pPr>
              <a:lnSpc>
                <a:spcPct val="100000"/>
              </a:lnSpc>
            </a:pPr>
            <a:r>
              <a:rPr lang="ru-RU" sz="1200" b="1" strike="noStrike" spc="-1">
                <a:solidFill>
                  <a:srgbClr val="000000"/>
                </a:solidFill>
                <a:uFill>
                  <a:solidFill>
                    <a:srgbClr val="FFFFFF"/>
                  </a:solidFill>
                </a:uFill>
                <a:latin typeface="Times New Roman"/>
                <a:ea typeface="Times New Roman"/>
              </a:rPr>
              <a:t>Продолжительность проекта: </a:t>
            </a:r>
            <a:r>
              <a:rPr lang="ru-RU" sz="1200" b="0" strike="noStrike" spc="-1">
                <a:solidFill>
                  <a:srgbClr val="000000"/>
                </a:solidFill>
                <a:uFill>
                  <a:solidFill>
                    <a:srgbClr val="FFFFFF"/>
                  </a:solidFill>
                </a:uFill>
                <a:latin typeface="Times New Roman"/>
                <a:ea typeface="Times New Roman"/>
              </a:rPr>
              <a:t>долгосрочный 1 год, срок реализации сентябрь - май 2020-2021уч.г.</a:t>
            </a:r>
            <a:endParaRPr lang="ru-RU" sz="1200" b="0" strike="noStrike" spc="-1">
              <a:solidFill>
                <a:srgbClr val="000000"/>
              </a:solidFill>
              <a:uFill>
                <a:solidFill>
                  <a:srgbClr val="FFFFFF"/>
                </a:solidFill>
              </a:uFill>
              <a:latin typeface="Arial"/>
            </a:endParaRPr>
          </a:p>
          <a:p>
            <a:pPr>
              <a:lnSpc>
                <a:spcPct val="100000"/>
              </a:lnSpc>
            </a:pPr>
            <a:r>
              <a:rPr lang="ru-RU" sz="1200" b="1" strike="noStrike" spc="-1">
                <a:solidFill>
                  <a:srgbClr val="000000"/>
                </a:solidFill>
                <a:uFill>
                  <a:solidFill>
                    <a:srgbClr val="FFFFFF"/>
                  </a:solidFill>
                </a:uFill>
                <a:latin typeface="Times New Roman"/>
                <a:ea typeface="Times New Roman"/>
              </a:rPr>
              <a:t>Участники проекта: </a:t>
            </a:r>
            <a:r>
              <a:rPr lang="ru-RU" sz="1200" b="0" strike="noStrike" spc="-1">
                <a:solidFill>
                  <a:srgbClr val="000000"/>
                </a:solidFill>
                <a:uFill>
                  <a:solidFill>
                    <a:srgbClr val="FFFFFF"/>
                  </a:solidFill>
                </a:uFill>
                <a:latin typeface="Times New Roman"/>
                <a:ea typeface="Times New Roman"/>
              </a:rPr>
              <a:t>дети смешанной дошкольной группы «Почемучки» (5-7 лет), воспитатели, родители.</a:t>
            </a:r>
            <a:endParaRPr lang="ru-RU" sz="1200" b="0" strike="noStrike" spc="-1">
              <a:solidFill>
                <a:srgbClr val="000000"/>
              </a:solidFill>
              <a:uFill>
                <a:solidFill>
                  <a:srgbClr val="FFFFFF"/>
                </a:solidFill>
              </a:uFill>
              <a:latin typeface="Arial"/>
            </a:endParaRPr>
          </a:p>
          <a:p>
            <a:pPr>
              <a:lnSpc>
                <a:spcPct val="100000"/>
              </a:lnSpc>
            </a:pPr>
            <a:r>
              <a:rPr lang="ru-RU" sz="1200" b="1" strike="noStrike" spc="-1">
                <a:solidFill>
                  <a:srgbClr val="000000"/>
                </a:solidFill>
                <a:uFill>
                  <a:solidFill>
                    <a:srgbClr val="FFFFFF"/>
                  </a:solidFill>
                </a:uFill>
                <a:latin typeface="Times New Roman"/>
                <a:ea typeface="Times New Roman"/>
              </a:rPr>
              <a:t>Образовательная область: </a:t>
            </a:r>
            <a:r>
              <a:rPr lang="ru-RU" sz="1200" b="0" strike="noStrike" spc="-1">
                <a:solidFill>
                  <a:srgbClr val="000000"/>
                </a:solidFill>
                <a:uFill>
                  <a:solidFill>
                    <a:srgbClr val="FFFFFF"/>
                  </a:solidFill>
                </a:uFill>
                <a:latin typeface="Times New Roman"/>
                <a:ea typeface="Times New Roman"/>
              </a:rPr>
              <a:t>Познавательное развитие: Ознакомление с миром природы.</a:t>
            </a:r>
            <a:endParaRPr lang="ru-RU" sz="1200" b="0" strike="noStrike" spc="-1">
              <a:solidFill>
                <a:srgbClr val="000000"/>
              </a:solidFill>
              <a:uFill>
                <a:solidFill>
                  <a:srgbClr val="FFFFFF"/>
                </a:solidFill>
              </a:uFill>
              <a:latin typeface="Arial"/>
            </a:endParaRPr>
          </a:p>
          <a:p>
            <a:pPr>
              <a:lnSpc>
                <a:spcPct val="100000"/>
              </a:lnSpc>
            </a:pPr>
            <a:r>
              <a:rPr lang="ru-RU" sz="1200" b="1" strike="noStrike" spc="-1">
                <a:solidFill>
                  <a:srgbClr val="000000"/>
                </a:solidFill>
                <a:uFill>
                  <a:solidFill>
                    <a:srgbClr val="FFFFFF"/>
                  </a:solidFill>
                </a:uFill>
                <a:latin typeface="Times New Roman"/>
                <a:ea typeface="Times New Roman"/>
              </a:rPr>
              <a:t>Актуальность темы:</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Times New Roman"/>
              </a:rPr>
              <a:t>Взаимоотношение человека с природой - актуальный вопрос современности.</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Times New Roman"/>
              </a:rPr>
              <a:t>Нарушение природного равновесия, ухудшение состояния воды, воздуха, земли, образовавшегося в результате интенсивной производственной деятельности и в результате невысокого уровня экологической культуры, экологического сознания у большей части населения, угрожают здоровью и жизни людей, особенно детей.</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Calibri"/>
              </a:rPr>
              <a:t> Современные проблемы взаимоотношений человека с окружающей средой могут быть решены только при условии формирования экологического мировоззрения у всех людей, повышения их экологической грамотности и культуры. Формировать правильное отношение к природе надо начинать задолго до того, как человек становится взрослым.</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Calibri"/>
              </a:rPr>
              <a:t>Экологическое воспитание и образование детей – чрезвычайно актуальная проблема настоящего времени: только экологическая культура ныне живущих людей может вывести планету и человечество из того катастрофического состояния, в котором оно пребывает сейчас.</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Calibri"/>
              </a:rPr>
              <a:t> Человек играет важную роль в поддержании, сохранении или создании условий для живых существ, обитающих по соседству.</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Times New Roman"/>
              </a:rPr>
              <a:t>В детском возрасте у ребенка формируется понимание взаимосвязи человека и природы, закладывается личная модель отношения к окружающей среде. Для того чтобы в детском сознании возникло и закрепилось чувство сострадания к живой природе, интерес к окружающему миру растений и животных, большое значение имеет показ конкретных фактов взаимодействия человека с природой. Общение с природой помогает детям оценить ее современное экологическое состояние.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ea typeface="Times New Roman"/>
              </a:rPr>
              <a:t>Экологическое образование детей – это огромный потенциал их всестороннего развития. Крупицы экологических знаний, полученные в детстве, помогут ребенку ориентироваться в окружающей действительности, правильно понимать ее, положат начало осознанному отношению к природе, определению своего места в ней в будущем.</a:t>
            </a:r>
            <a:endParaRPr lang="ru-RU" sz="1200" b="0" strike="noStrike" spc="-1">
              <a:solidFill>
                <a:srgbClr val="000000"/>
              </a:solidFill>
              <a:uFill>
                <a:solidFill>
                  <a:srgbClr val="FFFFFF"/>
                </a:solidFill>
              </a:uFill>
              <a:latin typeface="Arial"/>
            </a:endParaRPr>
          </a:p>
          <a:p>
            <a:pPr>
              <a:lnSpc>
                <a:spcPct val="100000"/>
              </a:lnSpc>
            </a:pPr>
            <a:endParaRPr lang="ru-RU" sz="1200" b="0" strike="noStrike" spc="-1">
              <a:solidFill>
                <a:srgbClr val="000000"/>
              </a:solidFill>
              <a:uFill>
                <a:solidFill>
                  <a:srgbClr val="FFFFFF"/>
                </a:solidFill>
              </a:uFill>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Picture 2"/>
          <p:cNvPicPr/>
          <p:nvPr/>
        </p:nvPicPr>
        <p:blipFill>
          <a:blip r:embed="rId2" cstate="print"/>
          <a:stretch/>
        </p:blipFill>
        <p:spPr>
          <a:xfrm>
            <a:off x="323640" y="260640"/>
            <a:ext cx="8496720" cy="6264360"/>
          </a:xfrm>
          <a:prstGeom prst="rect">
            <a:avLst/>
          </a:prstGeom>
          <a:ln>
            <a:noFill/>
          </a:ln>
        </p:spPr>
      </p:pic>
      <p:sp>
        <p:nvSpPr>
          <p:cNvPr id="384" name="CustomShape 1"/>
          <p:cNvSpPr/>
          <p:nvPr/>
        </p:nvSpPr>
        <p:spPr>
          <a:xfrm>
            <a:off x="0" y="481968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385" name="CustomShape 2"/>
          <p:cNvSpPr/>
          <p:nvPr/>
        </p:nvSpPr>
        <p:spPr>
          <a:xfrm>
            <a:off x="539640" y="-84960"/>
            <a:ext cx="8064360" cy="657540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100" b="0" strike="noStrike" spc="-1">
                <a:solidFill>
                  <a:srgbClr val="000000"/>
                </a:solidFill>
                <a:uFill>
                  <a:solidFill>
                    <a:srgbClr val="FFFFFF"/>
                  </a:solidFill>
                </a:uFill>
                <a:latin typeface="Times New Roman"/>
                <a:ea typeface="Calibri"/>
              </a:rPr>
              <a:t> </a:t>
            </a:r>
            <a:endParaRPr lang="ru-RU" sz="1100" b="0" strike="noStrike" spc="-1">
              <a:solidFill>
                <a:srgbClr val="000000"/>
              </a:solidFill>
              <a:uFill>
                <a:solidFill>
                  <a:srgbClr val="FFFFFF"/>
                </a:solidFill>
              </a:uFill>
              <a:latin typeface="Arial"/>
            </a:endParaRPr>
          </a:p>
          <a:p>
            <a:pPr>
              <a:lnSpc>
                <a:spcPct val="100000"/>
              </a:lnSpc>
            </a:pPr>
            <a:endParaRPr lang="ru-RU" sz="1100" b="0" strike="noStrike" spc="-1">
              <a:solidFill>
                <a:srgbClr val="000000"/>
              </a:solidFill>
              <a:uFill>
                <a:solidFill>
                  <a:srgbClr val="FFFFFF"/>
                </a:solidFill>
              </a:uFill>
              <a:latin typeface="Arial"/>
            </a:endParaRPr>
          </a:p>
          <a:p>
            <a:pPr>
              <a:lnSpc>
                <a:spcPct val="100000"/>
              </a:lnSpc>
            </a:pP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Calibri"/>
              </a:rPr>
              <a:t>  Формирование экологической культуры детей - одно из основных направлений общей стратегии воспитания. </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Calibri"/>
              </a:rPr>
              <a:t>Формированием экологической культуры, является развитие гуманного отношения к природе, способность воспринимать и чувствовать ее красоту, умение бережно относится ко всем природным компонентам. Конечным результатом, должно быть не только владение определенными знаниями и умениями, навыками, а развитие эмоциональной отзывчивости, умение и желание активно защищать, улучшать, облагораживать окружающую среду.</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Calibri"/>
              </a:rPr>
              <a:t>Мир сделал шаг в новый век. Каким он будет, во многом зависит от нас и от тех основ, которые мы заложили в сознание детей – созидателей новой жизни. Экологические проблемы – это не только результат загрязнения окружающей среды «плодами» хозяйственной деятельности, но и последствия растущего дефицита экологического сознания. </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Calibri"/>
              </a:rPr>
              <a:t>Воспитание экологической культуры – одно из важных направлений всестороннего развития личности дошкольника. Ребенок должен понять, что человек и природа взаимосвязаны, поэтому забота о природе есть забота о человеке, его будущем, а то, что наносит вред природе, наносит вред и человеку. Следовательно, действия, в результате которых разрушается общий для всех Дом, безнравственны. Важно, чтобы базисной основой культуры растущего человека было накопление ребенком гуманных знаний о человеке, обществе и природе как важнейшей составляющей окружающего мира.</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Calibri"/>
              </a:rPr>
              <a:t>Дошкольное детство – начальный этап становления человеческой личности. В этот период закладываются основы личностной культуры. Каждому человеку необходимо знать о своем доме, а наш большой дом – Земля и жить на ней нужно так, чтобы никому не было плохо от твоего общения с окружающей природой. Необходимо воспитывать природой. Необходимо воспитывать интерес к природе, будь то комнатное растение, экзотическое животное или местный водоем.</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Times New Roman"/>
              </a:rPr>
              <a:t>У детей необходимо формировать знания о единстве живого организма со средой обитания, о морфо – функциональной (из чего состоит, как действует) целостности живых организмов, всех жителей планеты. Дать понять, что нет абсолютно вредного в природе и абсолютного полезного живого, все должно существовать в тесной зависимости</a:t>
            </a:r>
            <a:endParaRPr lang="ru-RU" sz="1100" b="0" strike="noStrike" spc="-1">
              <a:solidFill>
                <a:srgbClr val="000000"/>
              </a:solidFill>
              <a:uFill>
                <a:solidFill>
                  <a:srgbClr val="FFFFFF"/>
                </a:solidFill>
              </a:uFill>
              <a:latin typeface="Arial"/>
            </a:endParaRPr>
          </a:p>
          <a:p>
            <a:pPr>
              <a:lnSpc>
                <a:spcPct val="100000"/>
              </a:lnSpc>
            </a:pPr>
            <a:endParaRPr lang="ru-RU" sz="1100" b="0" strike="noStrike" spc="-1">
              <a:solidFill>
                <a:srgbClr val="000000"/>
              </a:solidFill>
              <a:uFill>
                <a:solidFill>
                  <a:srgbClr val="FFFFFF"/>
                </a:solidFill>
              </a:uFill>
              <a:latin typeface="Arial"/>
            </a:endParaRPr>
          </a:p>
          <a:p>
            <a:pPr>
              <a:lnSpc>
                <a:spcPct val="100000"/>
              </a:lnSpc>
            </a:pPr>
            <a:r>
              <a:rPr lang="ru-RU" sz="1100" b="1" u="sng" strike="noStrike" spc="-1">
                <a:solidFill>
                  <a:srgbClr val="000000"/>
                </a:solidFill>
                <a:uFill>
                  <a:solidFill>
                    <a:srgbClr val="FFFFFF"/>
                  </a:solidFill>
                </a:uFill>
                <a:latin typeface="Times New Roman"/>
                <a:ea typeface="Times New Roman"/>
              </a:rPr>
              <a:t> Цель</a:t>
            </a:r>
            <a:r>
              <a:rPr lang="ru-RU" sz="1100" b="0" u="sng" strike="noStrike" spc="-1">
                <a:solidFill>
                  <a:srgbClr val="000000"/>
                </a:solidFill>
                <a:uFill>
                  <a:solidFill>
                    <a:srgbClr val="FFFFFF"/>
                  </a:solidFill>
                </a:uFill>
                <a:latin typeface="Times New Roman"/>
                <a:ea typeface="Times New Roman"/>
              </a:rPr>
              <a:t>:</a:t>
            </a:r>
            <a:r>
              <a:rPr lang="ru-RU" sz="1100" b="0" i="1" strike="noStrike" spc="-1">
                <a:solidFill>
                  <a:srgbClr val="000000"/>
                </a:solidFill>
                <a:uFill>
                  <a:solidFill>
                    <a:srgbClr val="FFFFFF"/>
                  </a:solidFill>
                </a:uFill>
                <a:latin typeface="Times New Roman"/>
                <a:ea typeface="Times New Roman"/>
              </a:rPr>
              <a:t> </a:t>
            </a:r>
            <a:r>
              <a:rPr lang="ru-RU" sz="1100" b="0" strike="noStrike" spc="-1">
                <a:solidFill>
                  <a:srgbClr val="000000"/>
                </a:solidFill>
                <a:uFill>
                  <a:solidFill>
                    <a:srgbClr val="FFFFFF"/>
                  </a:solidFill>
                </a:uFill>
                <a:latin typeface="Times New Roman"/>
                <a:ea typeface="Times New Roman"/>
              </a:rPr>
              <a:t>формирование осознанно-правильного отношения к явлениям и объектам природы, формирование начал экологической культуры.</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Times New Roman"/>
              </a:rPr>
              <a:t> </a:t>
            </a:r>
            <a:endParaRPr lang="ru-RU" sz="1100" b="0" strike="noStrike" spc="-1">
              <a:solidFill>
                <a:srgbClr val="000000"/>
              </a:solidFill>
              <a:uFill>
                <a:solidFill>
                  <a:srgbClr val="FFFFFF"/>
                </a:solidFill>
              </a:uFill>
              <a:latin typeface="Arial"/>
            </a:endParaRPr>
          </a:p>
          <a:p>
            <a:pPr>
              <a:lnSpc>
                <a:spcPct val="100000"/>
              </a:lnSpc>
            </a:pPr>
            <a:r>
              <a:rPr lang="ru-RU" sz="1100" b="1" u="sng" strike="noStrike" spc="-1">
                <a:solidFill>
                  <a:srgbClr val="000000"/>
                </a:solidFill>
                <a:uFill>
                  <a:solidFill>
                    <a:srgbClr val="FFFFFF"/>
                  </a:solidFill>
                </a:uFill>
                <a:latin typeface="Times New Roman"/>
                <a:ea typeface="Times New Roman"/>
              </a:rPr>
              <a:t>Задачи:</a:t>
            </a:r>
            <a:r>
              <a:rPr lang="ru-RU" sz="1100" b="0" strike="noStrike" spc="-1">
                <a:solidFill>
                  <a:srgbClr val="000000"/>
                </a:solidFill>
                <a:uFill>
                  <a:solidFill>
                    <a:srgbClr val="FFFFFF"/>
                  </a:solidFill>
                </a:uFill>
                <a:latin typeface="Times New Roman"/>
                <a:ea typeface="Times New Roman"/>
              </a:rPr>
              <a:t> </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Times New Roman"/>
              </a:rPr>
              <a:t>1. Формировать представления о простейших взаимосвязях в живой и неживой природе, знакомить с правилами поведения в природе;</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Times New Roman"/>
              </a:rPr>
              <a:t>2. Расширять представления об условиях, необходимых для жизни людей, животных, растений;</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Times New Roman"/>
              </a:rPr>
              <a:t>3. Продолжать формировать представления о том, что человек - часть природы и что он должен беречь, охранять и защищать её; знакомство с Красной книгой России.</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Times New Roman"/>
              </a:rPr>
              <a:t>4. Закреплять умения устанавливать причинно-следственные связи между природными явлениями;</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Times New Roman"/>
              </a:rPr>
              <a:t>5. Подвести к пониманию того, что жизнь человека на Земле зависит от состояния окружающей среды.</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000000"/>
                </a:solidFill>
                <a:uFill>
                  <a:solidFill>
                    <a:srgbClr val="FFFFFF"/>
                  </a:solidFill>
                </a:uFill>
                <a:latin typeface="Times New Roman"/>
                <a:ea typeface="Times New Roman"/>
              </a:rPr>
              <a:t>6. Провести работу с родителями по этой теме.</a:t>
            </a:r>
            <a:endParaRPr lang="ru-RU" sz="1100" b="0" strike="noStrike" spc="-1">
              <a:solidFill>
                <a:srgbClr val="000000"/>
              </a:solidFill>
              <a:uFill>
                <a:solidFill>
                  <a:srgbClr val="FFFFFF"/>
                </a:solidFill>
              </a:uFill>
              <a:latin typeface="Arial"/>
            </a:endParaRPr>
          </a:p>
          <a:p>
            <a:pPr>
              <a:lnSpc>
                <a:spcPct val="100000"/>
              </a:lnSpc>
            </a:pPr>
            <a:endParaRPr lang="ru-RU" sz="1100" b="0" strike="noStrike" spc="-1">
              <a:solidFill>
                <a:srgbClr val="000000"/>
              </a:solidFill>
              <a:uFill>
                <a:solidFill>
                  <a:srgbClr val="FFFFFF"/>
                </a:solidFill>
              </a:uFill>
              <a:latin typeface="Arial"/>
            </a:endParaRPr>
          </a:p>
          <a:p>
            <a:pPr>
              <a:lnSpc>
                <a:spcPct val="100000"/>
              </a:lnSpc>
            </a:pPr>
            <a:endParaRPr lang="ru-RU" sz="1100" b="0" strike="noStrike" spc="-1">
              <a:solidFill>
                <a:srgbClr val="000000"/>
              </a:solidFill>
              <a:uFill>
                <a:solidFill>
                  <a:srgbClr val="FFFFFF"/>
                </a:solidFill>
              </a:u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 name="Picture 2"/>
          <p:cNvPicPr/>
          <p:nvPr/>
        </p:nvPicPr>
        <p:blipFill>
          <a:blip r:embed="rId2" cstate="print"/>
          <a:stretch/>
        </p:blipFill>
        <p:spPr>
          <a:xfrm>
            <a:off x="323640" y="260640"/>
            <a:ext cx="8496720" cy="6264360"/>
          </a:xfrm>
          <a:prstGeom prst="rect">
            <a:avLst/>
          </a:prstGeom>
          <a:ln>
            <a:noFill/>
          </a:ln>
        </p:spPr>
      </p:pic>
      <p:sp>
        <p:nvSpPr>
          <p:cNvPr id="387" name="CustomShape 1"/>
          <p:cNvSpPr/>
          <p:nvPr/>
        </p:nvSpPr>
        <p:spPr>
          <a:xfrm>
            <a:off x="0" y="4819680"/>
            <a:ext cx="9143640" cy="456840"/>
          </a:xfrm>
          <a:prstGeom prst="rect">
            <a:avLst/>
          </a:prstGeom>
          <a:noFill/>
          <a:ln w="9360">
            <a:noFill/>
          </a:ln>
        </p:spPr>
        <p:style>
          <a:lnRef idx="0">
            <a:scrgbClr r="0" g="0" b="0"/>
          </a:lnRef>
          <a:fillRef idx="0">
            <a:scrgbClr r="0" g="0" b="0"/>
          </a:fillRef>
          <a:effectRef idx="0">
            <a:scrgbClr r="0" g="0" b="0"/>
          </a:effectRef>
          <a:fontRef idx="minor"/>
        </p:style>
      </p:sp>
      <p:sp>
        <p:nvSpPr>
          <p:cNvPr id="388" name="CustomShape 2"/>
          <p:cNvSpPr/>
          <p:nvPr/>
        </p:nvSpPr>
        <p:spPr>
          <a:xfrm>
            <a:off x="539640" y="404640"/>
            <a:ext cx="8064360" cy="575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ru-RU" sz="1800" b="0" strike="noStrike" spc="-1">
              <a:solidFill>
                <a:srgbClr val="000000"/>
              </a:solidFill>
              <a:uFill>
                <a:solidFill>
                  <a:srgbClr val="FFFFFF"/>
                </a:solidFill>
              </a:uFill>
              <a:latin typeface="Arial"/>
            </a:endParaRPr>
          </a:p>
          <a:p>
            <a:pPr>
              <a:lnSpc>
                <a:spcPct val="100000"/>
              </a:lnSpc>
            </a:pPr>
            <a:r>
              <a:rPr lang="ru-RU" sz="1800" b="1" strike="noStrike" spc="-1">
                <a:solidFill>
                  <a:srgbClr val="000000"/>
                </a:solidFill>
                <a:uFill>
                  <a:solidFill>
                    <a:srgbClr val="FFFFFF"/>
                  </a:solidFill>
                </a:uFill>
                <a:latin typeface="Verdana"/>
              </a:rPr>
              <a:t> </a:t>
            </a:r>
            <a:r>
              <a:rPr lang="ru-RU" sz="1200" b="1" strike="noStrike" spc="-1">
                <a:solidFill>
                  <a:srgbClr val="000000"/>
                </a:solidFill>
                <a:uFill>
                  <a:solidFill>
                    <a:srgbClr val="FFFFFF"/>
                  </a:solidFill>
                </a:uFill>
                <a:latin typeface="Times New Roman"/>
              </a:rPr>
              <a:t>Основные вопросы:</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      Формирование у детей познавательного, эмоционально-нравственного, практически-деятельного отношения к окружающей среде и к своему здоровью путем создания основ экологической культуры; привлечение родителей в воспитание экологической культуры у детей.</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      Уточнить и систематизировать знания детей о царстве растений и животных в разных климатических зонах.</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      Расширить знания детей о лекарственных растениях и редких видах растений.</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      Развивать знания о неразрывной связи человека с природой, воспитывать экологическое сознание, желание оказывать посильную помощь природе.</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    Формировать ценностные ориентации в поведении и деятельности, обеспечивающие ответственное отношение к окружающей природной среде.</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     Развивать познавательную активность в процессе ознакомления с окружающим.</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    Воспитывать гуманное, эмоционально-положительное, бережное отношение к миру природы и самого ребенка.</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    Формировать первоначальную систему ценностных ориентаций (восприятие себя как части природы, взаимосвязи человека и природы).</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    Формировать умения и желания сохранять природу и при необходимости оказывать ей помощь.</a:t>
            </a:r>
            <a:endParaRPr lang="ru-RU" sz="1200" b="0" strike="noStrike" spc="-1">
              <a:solidFill>
                <a:srgbClr val="000000"/>
              </a:solidFill>
              <a:uFill>
                <a:solidFill>
                  <a:srgbClr val="FFFFFF"/>
                </a:solidFill>
              </a:uFill>
              <a:latin typeface="Arial"/>
            </a:endParaRPr>
          </a:p>
          <a:p>
            <a:pPr>
              <a:lnSpc>
                <a:spcPct val="100000"/>
              </a:lnSpc>
            </a:pPr>
            <a:r>
              <a:rPr lang="ru-RU" sz="1200" b="1" strike="noStrike" spc="-1">
                <a:solidFill>
                  <a:srgbClr val="000000"/>
                </a:solidFill>
                <a:uFill>
                  <a:solidFill>
                    <a:srgbClr val="FFFFFF"/>
                  </a:solidFill>
                </a:uFill>
                <a:latin typeface="Times New Roman"/>
              </a:rPr>
              <a:t>   Формы работы: </a:t>
            </a:r>
            <a:r>
              <a:rPr lang="ru-RU" sz="1200" b="0" strike="noStrike" spc="-1">
                <a:solidFill>
                  <a:srgbClr val="000000"/>
                </a:solidFill>
                <a:uFill>
                  <a:solidFill>
                    <a:srgbClr val="FFFFFF"/>
                  </a:solidFill>
                </a:uFill>
                <a:latin typeface="Times New Roman"/>
              </a:rPr>
              <a:t>беседы, тематические занятия, дидактические игры, наблюдения, чтение художественной литературы, изо-деятельность.</a:t>
            </a:r>
            <a:endParaRPr lang="ru-RU" sz="1200" b="0" strike="noStrike" spc="-1">
              <a:solidFill>
                <a:srgbClr val="000000"/>
              </a:solidFill>
              <a:uFill>
                <a:solidFill>
                  <a:srgbClr val="FFFFFF"/>
                </a:solidFill>
              </a:uFill>
              <a:latin typeface="Arial"/>
            </a:endParaRPr>
          </a:p>
          <a:p>
            <a:pPr>
              <a:lnSpc>
                <a:spcPct val="100000"/>
              </a:lnSpc>
            </a:pPr>
            <a:r>
              <a:rPr lang="ru-RU" sz="1200" b="1" u="sng" strike="noStrike" spc="-1">
                <a:solidFill>
                  <a:srgbClr val="000000"/>
                </a:solidFill>
                <a:uFill>
                  <a:solidFill>
                    <a:srgbClr val="FFFFFF"/>
                  </a:solidFill>
                </a:uFill>
                <a:latin typeface="Times New Roman"/>
              </a:rPr>
              <a:t>Предполагаемый результат:</a:t>
            </a:r>
            <a:r>
              <a:rPr lang="ru-RU" sz="1200" b="0" strike="noStrike" spc="-1">
                <a:solidFill>
                  <a:srgbClr val="000000"/>
                </a:solidFill>
                <a:uFill>
                  <a:solidFill>
                    <a:srgbClr val="FFFFFF"/>
                  </a:solidFill>
                </a:uFill>
                <a:latin typeface="Times New Roman"/>
              </a:rPr>
              <a:t> </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У детей сформировано осознанно-правильное отношение к природным явлениям и объектам.</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Ребёнок проявляет познавательный интерес к практическим опытам, наблюдениям.</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Проявляет интерес к природоохранной деятельности.</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Проявляет любознательность, интересуется причинно-следственными связями, пытается самостоятельно придумывать объяснения явлениям природы и поступкам людей.</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Обладает начальными знаниями о природном мире, элементарными представлениями из области живой природы.</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Проявляет заботу об окружающей среде.</a:t>
            </a:r>
            <a:endParaRPr lang="ru-RU" sz="1200" b="0" strike="noStrike" spc="-1">
              <a:solidFill>
                <a:srgbClr val="000000"/>
              </a:solidFill>
              <a:uFill>
                <a:solidFill>
                  <a:srgbClr val="FFFFFF"/>
                </a:solidFill>
              </a:uFill>
              <a:latin typeface="Arial"/>
            </a:endParaRPr>
          </a:p>
          <a:p>
            <a:pPr>
              <a:lnSpc>
                <a:spcPct val="100000"/>
              </a:lnSpc>
            </a:pPr>
            <a:r>
              <a:rPr lang="ru-RU" sz="1200" b="0" strike="noStrike" spc="-1">
                <a:solidFill>
                  <a:srgbClr val="000000"/>
                </a:solidFill>
                <a:uFill>
                  <a:solidFill>
                    <a:srgbClr val="FFFFFF"/>
                  </a:solidFill>
                </a:uFill>
                <a:latin typeface="Times New Roman"/>
              </a:rPr>
              <a:t>Эмоционально отзывается на красоту окружающего мира.</a:t>
            </a:r>
            <a:endParaRPr lang="ru-RU" sz="1200" b="0" strike="noStrike" spc="-1">
              <a:solidFill>
                <a:srgbClr val="000000"/>
              </a:solidFill>
              <a:uFill>
                <a:solidFill>
                  <a:srgbClr val="FFFFFF"/>
                </a:solidFill>
              </a:uFill>
              <a:latin typeface="Arial"/>
            </a:endParaRPr>
          </a:p>
          <a:p>
            <a:pPr>
              <a:lnSpc>
                <a:spcPct val="100000"/>
              </a:lnSpc>
            </a:pPr>
            <a:r>
              <a:t/>
            </a:r>
            <a:br/>
            <a:endParaRPr lang="ru-RU" sz="1200" b="0" strike="noStrike" spc="-1">
              <a:solidFill>
                <a:srgbClr val="000000"/>
              </a:solidFill>
              <a:uFill>
                <a:solidFill>
                  <a:srgbClr val="FFFFFF"/>
                </a:solidFill>
              </a:uFill>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 name="Picture 2"/>
          <p:cNvPicPr/>
          <p:nvPr/>
        </p:nvPicPr>
        <p:blipFill>
          <a:blip r:embed="rId2" cstate="print"/>
          <a:stretch/>
        </p:blipFill>
        <p:spPr>
          <a:xfrm>
            <a:off x="323640" y="260640"/>
            <a:ext cx="8496720" cy="6264360"/>
          </a:xfrm>
          <a:prstGeom prst="rect">
            <a:avLst/>
          </a:prstGeom>
          <a:ln>
            <a:noFill/>
          </a:ln>
        </p:spPr>
      </p:pic>
      <p:sp>
        <p:nvSpPr>
          <p:cNvPr id="390" name="CustomShape 1"/>
          <p:cNvSpPr/>
          <p:nvPr/>
        </p:nvSpPr>
        <p:spPr>
          <a:xfrm>
            <a:off x="0" y="4819680"/>
            <a:ext cx="9143640" cy="456840"/>
          </a:xfrm>
          <a:prstGeom prst="rect">
            <a:avLst/>
          </a:prstGeom>
          <a:noFill/>
          <a:ln w="9360">
            <a:noFill/>
          </a:ln>
        </p:spPr>
        <p:style>
          <a:lnRef idx="0">
            <a:scrgbClr r="0" g="0" b="0"/>
          </a:lnRef>
          <a:fillRef idx="0">
            <a:scrgbClr r="0" g="0" b="0"/>
          </a:fillRef>
          <a:effectRef idx="0">
            <a:scrgbClr r="0" g="0" b="0"/>
          </a:effectRef>
          <a:fontRef idx="minor"/>
        </p:style>
      </p:sp>
      <p:graphicFrame>
        <p:nvGraphicFramePr>
          <p:cNvPr id="391" name="Table 2"/>
          <p:cNvGraphicFramePr/>
          <p:nvPr/>
        </p:nvGraphicFramePr>
        <p:xfrm>
          <a:off x="611640" y="620640"/>
          <a:ext cx="7992360" cy="5906262"/>
        </p:xfrm>
        <a:graphic>
          <a:graphicData uri="http://schemas.openxmlformats.org/drawingml/2006/table">
            <a:tbl>
              <a:tblPr/>
              <a:tblGrid>
                <a:gridCol w="936000"/>
                <a:gridCol w="1239480"/>
                <a:gridCol w="2428200"/>
                <a:gridCol w="3388680"/>
              </a:tblGrid>
              <a:tr h="384120">
                <a:tc>
                  <a:txBody>
                    <a:bodyPr/>
                    <a:lstStyle/>
                    <a:p>
                      <a:pPr algn="ctr">
                        <a:lnSpc>
                          <a:spcPct val="115000"/>
                        </a:lnSpc>
                      </a:pPr>
                      <a:r>
                        <a:rPr lang="ru-RU" sz="1100" b="1" strike="noStrike" spc="-1">
                          <a:solidFill>
                            <a:srgbClr val="000000"/>
                          </a:solidFill>
                          <a:uFill>
                            <a:solidFill>
                              <a:srgbClr val="FFFFFF"/>
                            </a:solidFill>
                          </a:uFill>
                          <a:latin typeface="Times New Roman"/>
                          <a:ea typeface="Times New Roman"/>
                        </a:rPr>
                        <a:t>Месяц</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gn="ctr">
                        <a:lnSpc>
                          <a:spcPct val="115000"/>
                        </a:lnSpc>
                      </a:pPr>
                      <a:r>
                        <a:rPr lang="ru-RU" sz="1100" b="1" strike="noStrike" spc="-1">
                          <a:solidFill>
                            <a:srgbClr val="000000"/>
                          </a:solidFill>
                          <a:uFill>
                            <a:solidFill>
                              <a:srgbClr val="FFFFFF"/>
                            </a:solidFill>
                          </a:uFill>
                          <a:latin typeface="Times New Roman"/>
                          <a:ea typeface="Times New Roman"/>
                        </a:rPr>
                        <a:t>Этапы</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gn="ctr">
                        <a:lnSpc>
                          <a:spcPct val="115000"/>
                        </a:lnSpc>
                      </a:pPr>
                      <a:r>
                        <a:rPr lang="ru-RU" sz="1100" b="1" strike="noStrike" spc="-1">
                          <a:solidFill>
                            <a:srgbClr val="000000"/>
                          </a:solidFill>
                          <a:uFill>
                            <a:solidFill>
                              <a:srgbClr val="FFFFFF"/>
                            </a:solidFill>
                          </a:uFill>
                          <a:latin typeface="Times New Roman"/>
                          <a:ea typeface="Times New Roman"/>
                        </a:rPr>
                        <a:t>Содержание работы</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gn="ctr">
                        <a:lnSpc>
                          <a:spcPct val="115000"/>
                        </a:lnSpc>
                      </a:pPr>
                      <a:r>
                        <a:rPr lang="ru-RU" sz="1100" b="1" strike="noStrike" spc="-1">
                          <a:solidFill>
                            <a:srgbClr val="000000"/>
                          </a:solidFill>
                          <a:uFill>
                            <a:solidFill>
                              <a:srgbClr val="FFFFFF"/>
                            </a:solidFill>
                          </a:uFill>
                          <a:latin typeface="Times New Roman"/>
                          <a:ea typeface="Times New Roman"/>
                        </a:rPr>
                        <a:t>Практический выход</a:t>
                      </a:r>
                      <a:endParaRPr lang="ru-RU" sz="1100" b="0" strike="noStrike" spc="-1">
                        <a:solidFill>
                          <a:srgbClr val="000000"/>
                        </a:solidFill>
                        <a:uFill>
                          <a:solidFill>
                            <a:srgbClr val="FFFFFF"/>
                          </a:solidFill>
                        </a:uFill>
                        <a:latin typeface="Arial"/>
                      </a:endParaRPr>
                    </a:p>
                    <a:p>
                      <a:pPr algn="ctr">
                        <a:lnSpc>
                          <a:spcPct val="115000"/>
                        </a:lnSpc>
                      </a:pPr>
                      <a:r>
                        <a:rPr lang="ru-RU" sz="1100" b="1" strike="noStrike" spc="-1">
                          <a:solidFill>
                            <a:srgbClr val="000000"/>
                          </a:solidFill>
                          <a:uFill>
                            <a:solidFill>
                              <a:srgbClr val="FFFFFF"/>
                            </a:solidFill>
                          </a:uFill>
                          <a:latin typeface="Times New Roman"/>
                          <a:ea typeface="Times New Roman"/>
                        </a:rPr>
                        <a:t>реализация проекта</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r>
              <a:tr h="984600">
                <a:tc>
                  <a:txBody>
                    <a:bodyPr/>
                    <a:lstStyle/>
                    <a:p>
                      <a:pPr algn="ctr">
                        <a:lnSpc>
                          <a:spcPct val="115000"/>
                        </a:lnSpc>
                      </a:pPr>
                      <a:r>
                        <a:rPr lang="ru-RU" sz="1100" b="1" strike="noStrike" spc="-1">
                          <a:solidFill>
                            <a:srgbClr val="000000"/>
                          </a:solidFill>
                          <a:uFill>
                            <a:solidFill>
                              <a:srgbClr val="FFFFFF"/>
                            </a:solidFill>
                          </a:uFill>
                          <a:latin typeface="Times New Roman"/>
                          <a:ea typeface="Times New Roman"/>
                        </a:rPr>
                        <a:t>Сентябрь</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gn="ctr">
                        <a:lnSpc>
                          <a:spcPct val="115000"/>
                        </a:lnSpc>
                      </a:pPr>
                      <a:r>
                        <a:rPr lang="ru-RU" sz="1100" b="0" strike="noStrike" spc="-1">
                          <a:solidFill>
                            <a:srgbClr val="000000"/>
                          </a:solidFill>
                          <a:uFill>
                            <a:solidFill>
                              <a:srgbClr val="FFFFFF"/>
                            </a:solidFill>
                          </a:uFill>
                          <a:latin typeface="Times New Roman"/>
                          <a:ea typeface="Times New Roman"/>
                        </a:rPr>
                        <a:t>Организационный - Теоретический </a:t>
                      </a:r>
                      <a:endParaRPr lang="ru-RU" sz="1100" b="0" strike="noStrike" spc="-1">
                        <a:solidFill>
                          <a:srgbClr val="000000"/>
                        </a:solidFill>
                        <a:uFill>
                          <a:solidFill>
                            <a:srgbClr val="FFFFFF"/>
                          </a:solidFill>
                        </a:uFill>
                        <a:latin typeface="Arial"/>
                      </a:endParaRPr>
                    </a:p>
                    <a:p>
                      <a:pPr algn="ctr">
                        <a:lnSpc>
                          <a:spcPct val="115000"/>
                        </a:lnSpc>
                      </a:pPr>
                      <a:r>
                        <a:rPr lang="ru-RU" sz="1100" b="0" strike="noStrike" spc="-1">
                          <a:solidFill>
                            <a:srgbClr val="000000"/>
                          </a:solidFill>
                          <a:uFill>
                            <a:solidFill>
                              <a:srgbClr val="FFFFFF"/>
                            </a:solidFill>
                          </a:uFill>
                          <a:latin typeface="Times New Roman"/>
                          <a:ea typeface="Times New Roman"/>
                        </a:rPr>
                        <a:t>этап</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nSpc>
                          <a:spcPct val="115000"/>
                        </a:lnSpc>
                      </a:pPr>
                      <a:r>
                        <a:rPr lang="ru-RU" sz="1100" b="0" strike="noStrike" spc="-1">
                          <a:solidFill>
                            <a:srgbClr val="000000"/>
                          </a:solidFill>
                          <a:uFill>
                            <a:solidFill>
                              <a:srgbClr val="FFFFFF"/>
                            </a:solidFill>
                          </a:uFill>
                          <a:latin typeface="Times New Roman"/>
                          <a:ea typeface="Times New Roman"/>
                        </a:rPr>
                        <a:t>Изучение методической литературы по данной проблеме.</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111111"/>
                          </a:solidFill>
                          <a:uFill>
                            <a:solidFill>
                              <a:srgbClr val="FFFFFF"/>
                            </a:solidFill>
                          </a:uFill>
                          <a:latin typeface="Times New Roman"/>
                          <a:ea typeface="Times New Roman"/>
                        </a:rPr>
                        <a:t>Разработка проекта </a:t>
                      </a:r>
                      <a:r>
                        <a:rPr lang="ru-RU" sz="1100" b="0" strike="noStrike" spc="-1">
                          <a:solidFill>
                            <a:srgbClr val="000000"/>
                          </a:solidFill>
                          <a:uFill>
                            <a:solidFill>
                              <a:srgbClr val="FFFFFF"/>
                            </a:solidFill>
                          </a:uFill>
                          <a:latin typeface="Times New Roman"/>
                          <a:ea typeface="Times New Roman"/>
                        </a:rPr>
                        <a:t>«Я и природа»</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000000"/>
                          </a:solidFill>
                          <a:uFill>
                            <a:solidFill>
                              <a:srgbClr val="FFFFFF"/>
                            </a:solidFill>
                          </a:uFill>
                          <a:latin typeface="Times New Roman"/>
                          <a:ea typeface="Times New Roman"/>
                        </a:rPr>
                        <a:t>Привлечение родителей к совместной работе над проектом.</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nSpc>
                          <a:spcPct val="115000"/>
                        </a:lnSpc>
                      </a:pPr>
                      <a:r>
                        <a:rPr lang="ru-RU" sz="1100" b="0" strike="noStrike" spc="-1">
                          <a:solidFill>
                            <a:srgbClr val="111111"/>
                          </a:solidFill>
                          <a:uFill>
                            <a:solidFill>
                              <a:srgbClr val="FFFFFF"/>
                            </a:solidFill>
                          </a:uFill>
                          <a:latin typeface="Times New Roman"/>
                          <a:ea typeface="Calibri"/>
                        </a:rPr>
                        <a:t>Консультация для педагогов: </a:t>
                      </a:r>
                      <a:r>
                        <a:rPr lang="ru-RU" sz="1100" b="0" strike="noStrike" spc="-1">
                          <a:solidFill>
                            <a:srgbClr val="000000"/>
                          </a:solidFill>
                          <a:uFill>
                            <a:solidFill>
                              <a:srgbClr val="FFFFFF"/>
                            </a:solidFill>
                          </a:uFill>
                          <a:latin typeface="Times New Roman"/>
                          <a:ea typeface="Calibri"/>
                        </a:rPr>
                        <a:t>«Поведение детей в природе», «Требования к оформлению уголка природы в группе</a:t>
                      </a:r>
                      <a:r>
                        <a:rPr lang="ru-RU" sz="1100" b="0" strike="noStrike" spc="-1">
                          <a:solidFill>
                            <a:srgbClr val="111111"/>
                          </a:solidFill>
                          <a:uFill>
                            <a:solidFill>
                              <a:srgbClr val="FFFFFF"/>
                            </a:solidFill>
                          </a:uFill>
                          <a:latin typeface="Times New Roman"/>
                          <a:ea typeface="Calibri"/>
                        </a:rPr>
                        <a:t>».</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111111"/>
                          </a:solidFill>
                          <a:uFill>
                            <a:solidFill>
                              <a:srgbClr val="FFFFFF"/>
                            </a:solidFill>
                          </a:uFill>
                          <a:latin typeface="Times New Roman"/>
                          <a:ea typeface="Calibri"/>
                        </a:rPr>
                        <a:t>Наблюдения с детьми на прогулке за сезонными изменениями в природе (растения, насекомые).</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r>
              <a:tr h="1585080">
                <a:tc>
                  <a:txBody>
                    <a:bodyPr/>
                    <a:lstStyle/>
                    <a:p>
                      <a:pPr algn="ctr">
                        <a:lnSpc>
                          <a:spcPct val="115000"/>
                        </a:lnSpc>
                      </a:pPr>
                      <a:r>
                        <a:rPr lang="ru-RU" sz="1100" b="1" strike="noStrike" spc="-1">
                          <a:solidFill>
                            <a:srgbClr val="000000"/>
                          </a:solidFill>
                          <a:uFill>
                            <a:solidFill>
                              <a:srgbClr val="FFFFFF"/>
                            </a:solidFill>
                          </a:uFill>
                          <a:latin typeface="Times New Roman"/>
                          <a:ea typeface="Times New Roman"/>
                        </a:rPr>
                        <a:t>Октябрь, Ноябрь</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gn="ctr">
                        <a:lnSpc>
                          <a:spcPct val="115000"/>
                        </a:lnSpc>
                      </a:pPr>
                      <a:r>
                        <a:rPr lang="ru-RU" sz="1100" b="0" strike="noStrike" spc="-1">
                          <a:solidFill>
                            <a:srgbClr val="000000"/>
                          </a:solidFill>
                          <a:uFill>
                            <a:solidFill>
                              <a:srgbClr val="FFFFFF"/>
                            </a:solidFill>
                          </a:uFill>
                          <a:latin typeface="Times New Roman"/>
                          <a:ea typeface="Times New Roman"/>
                        </a:rPr>
                        <a:t>Содержательный - Теоретический </a:t>
                      </a:r>
                      <a:endParaRPr lang="ru-RU" sz="1100" b="0" strike="noStrike" spc="-1">
                        <a:solidFill>
                          <a:srgbClr val="000000"/>
                        </a:solidFill>
                        <a:uFill>
                          <a:solidFill>
                            <a:srgbClr val="FFFFFF"/>
                          </a:solidFill>
                        </a:uFill>
                        <a:latin typeface="Arial"/>
                      </a:endParaRPr>
                    </a:p>
                    <a:p>
                      <a:pPr algn="ctr">
                        <a:lnSpc>
                          <a:spcPct val="115000"/>
                        </a:lnSpc>
                      </a:pPr>
                      <a:r>
                        <a:rPr lang="ru-RU" sz="1100" b="0" strike="noStrike" spc="-1">
                          <a:solidFill>
                            <a:srgbClr val="000000"/>
                          </a:solidFill>
                          <a:uFill>
                            <a:solidFill>
                              <a:srgbClr val="FFFFFF"/>
                            </a:solidFill>
                          </a:uFill>
                          <a:latin typeface="Times New Roman"/>
                          <a:ea typeface="Times New Roman"/>
                        </a:rPr>
                        <a:t>этап</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nSpc>
                          <a:spcPct val="115000"/>
                        </a:lnSpc>
                      </a:pPr>
                      <a:r>
                        <a:rPr lang="ru-RU" sz="1100" b="0" strike="noStrike" spc="-1">
                          <a:solidFill>
                            <a:srgbClr val="111111"/>
                          </a:solidFill>
                          <a:uFill>
                            <a:solidFill>
                              <a:srgbClr val="FFFFFF"/>
                            </a:solidFill>
                          </a:uFill>
                          <a:latin typeface="Times New Roman"/>
                          <a:ea typeface="Calibri"/>
                        </a:rPr>
                        <a:t>Родительское собрание «</a:t>
                      </a:r>
                      <a:r>
                        <a:rPr lang="ru-RU" sz="1100" b="0" strike="noStrike" spc="-1">
                          <a:solidFill>
                            <a:srgbClr val="000000"/>
                          </a:solidFill>
                          <a:uFill>
                            <a:solidFill>
                              <a:srgbClr val="FFFFFF"/>
                            </a:solidFill>
                          </a:uFill>
                          <a:latin typeface="Times New Roman"/>
                          <a:ea typeface="Calibri"/>
                        </a:rPr>
                        <a:t>Формирование основ экологической культуры у детей».</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000000"/>
                          </a:solidFill>
                          <a:uFill>
                            <a:solidFill>
                              <a:srgbClr val="FFFFFF"/>
                            </a:solidFill>
                          </a:uFill>
                          <a:latin typeface="Times New Roman"/>
                          <a:ea typeface="Calibri"/>
                        </a:rPr>
                        <a:t>Познакомить родителей с примерным планом работы по проекту.</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000000"/>
                          </a:solidFill>
                          <a:uFill>
                            <a:solidFill>
                              <a:srgbClr val="FFFFFF"/>
                            </a:solidFill>
                          </a:uFill>
                          <a:latin typeface="Times New Roman"/>
                          <a:ea typeface="Calibri"/>
                        </a:rPr>
                        <a:t>Привлечь родителей к участию в конкурсах ДОУ «Осенний калейдоскоп», «Осенняя шляпа»</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nSpc>
                          <a:spcPct val="100000"/>
                        </a:lnSpc>
                      </a:pPr>
                      <a:r>
                        <a:rPr lang="ru-RU" sz="1100" b="0" strike="noStrike" spc="-1">
                          <a:solidFill>
                            <a:srgbClr val="111111"/>
                          </a:solidFill>
                          <a:uFill>
                            <a:solidFill>
                              <a:srgbClr val="FFFFFF"/>
                            </a:solidFill>
                          </a:uFill>
                          <a:latin typeface="Times New Roman"/>
                          <a:ea typeface="Times New Roman"/>
                        </a:rPr>
                        <a:t>Консультации для родителей </a:t>
                      </a:r>
                      <a:r>
                        <a:rPr lang="ru-RU" sz="1100" b="0" strike="noStrike" spc="-1">
                          <a:solidFill>
                            <a:srgbClr val="000000"/>
                          </a:solidFill>
                          <a:uFill>
                            <a:solidFill>
                              <a:srgbClr val="FFFFFF"/>
                            </a:solidFill>
                          </a:uFill>
                          <a:latin typeface="Times New Roman"/>
                          <a:ea typeface="Times New Roman"/>
                        </a:rPr>
                        <a:t>по формированию основ экологической культуры - «Знакомим ребёнка с природой», «Как научить детей беречь природу», «Досуг с ребенком на природе».</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111111"/>
                          </a:solidFill>
                          <a:uFill>
                            <a:solidFill>
                              <a:srgbClr val="FFFFFF"/>
                            </a:solidFill>
                          </a:uFill>
                          <a:latin typeface="Times New Roman"/>
                          <a:ea typeface="Times New Roman"/>
                        </a:rPr>
                        <a:t>Анкетирование родителей: «Экологическое воспитание детей»</a:t>
                      </a:r>
                      <a:endParaRPr lang="ru-RU" sz="1100" b="0" strike="noStrike" spc="-1">
                        <a:solidFill>
                          <a:srgbClr val="000000"/>
                        </a:solidFill>
                        <a:uFill>
                          <a:solidFill>
                            <a:srgbClr val="FFFFFF"/>
                          </a:solidFill>
                        </a:uFill>
                        <a:latin typeface="Arial"/>
                      </a:endParaRPr>
                    </a:p>
                    <a:p>
                      <a:pPr>
                        <a:lnSpc>
                          <a:spcPct val="100000"/>
                        </a:lnSpc>
                      </a:pPr>
                      <a:r>
                        <a:rPr lang="ru-RU" sz="1100" b="0" strike="noStrike" spc="-1">
                          <a:solidFill>
                            <a:srgbClr val="111111"/>
                          </a:solidFill>
                          <a:uFill>
                            <a:solidFill>
                              <a:srgbClr val="FFFFFF"/>
                            </a:solidFill>
                          </a:uFill>
                          <a:latin typeface="Times New Roman"/>
                          <a:ea typeface="Times New Roman"/>
                        </a:rPr>
                        <a:t>Наблюдения с детьми на прогулке за сезонными изменениями в природе (растения, насекомые).</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r>
              <a:tr h="2734560">
                <a:tc>
                  <a:txBody>
                    <a:bodyPr/>
                    <a:lstStyle/>
                    <a:p>
                      <a:pPr algn="ctr">
                        <a:lnSpc>
                          <a:spcPct val="115000"/>
                        </a:lnSpc>
                      </a:pPr>
                      <a:r>
                        <a:rPr lang="ru-RU" sz="1100" b="1" strike="noStrike" spc="-1">
                          <a:solidFill>
                            <a:srgbClr val="000000"/>
                          </a:solidFill>
                          <a:uFill>
                            <a:solidFill>
                              <a:srgbClr val="FFFFFF"/>
                            </a:solidFill>
                          </a:uFill>
                          <a:latin typeface="Times New Roman"/>
                          <a:ea typeface="Times New Roman"/>
                        </a:rPr>
                        <a:t>Декабрь, </a:t>
                      </a:r>
                      <a:endParaRPr lang="ru-RU" sz="1100" b="0" strike="noStrike" spc="-1">
                        <a:solidFill>
                          <a:srgbClr val="000000"/>
                        </a:solidFill>
                        <a:uFill>
                          <a:solidFill>
                            <a:srgbClr val="FFFFFF"/>
                          </a:solidFill>
                        </a:uFill>
                        <a:latin typeface="Arial"/>
                      </a:endParaRPr>
                    </a:p>
                    <a:p>
                      <a:pPr algn="ctr">
                        <a:lnSpc>
                          <a:spcPct val="115000"/>
                        </a:lnSpc>
                      </a:pPr>
                      <a:r>
                        <a:rPr lang="ru-RU" sz="1100" b="1" strike="noStrike" spc="-1">
                          <a:solidFill>
                            <a:srgbClr val="000000"/>
                          </a:solidFill>
                          <a:uFill>
                            <a:solidFill>
                              <a:srgbClr val="FFFFFF"/>
                            </a:solidFill>
                          </a:uFill>
                          <a:latin typeface="Times New Roman"/>
                          <a:ea typeface="Times New Roman"/>
                        </a:rPr>
                        <a:t>январь</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gn="ctr">
                        <a:lnSpc>
                          <a:spcPct val="115000"/>
                        </a:lnSpc>
                      </a:pPr>
                      <a:r>
                        <a:rPr lang="ru-RU" sz="1100" b="0" strike="noStrike" spc="-1">
                          <a:solidFill>
                            <a:srgbClr val="000000"/>
                          </a:solidFill>
                          <a:uFill>
                            <a:solidFill>
                              <a:srgbClr val="FFFFFF"/>
                            </a:solidFill>
                          </a:uFill>
                          <a:latin typeface="Times New Roman"/>
                          <a:ea typeface="Times New Roman"/>
                        </a:rPr>
                        <a:t>Содержательный - Практическая деятельность</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nSpc>
                          <a:spcPct val="115000"/>
                        </a:lnSpc>
                      </a:pPr>
                      <a:r>
                        <a:rPr lang="ru-RU" sz="1100" b="0" strike="noStrike" spc="-1">
                          <a:solidFill>
                            <a:srgbClr val="000000"/>
                          </a:solidFill>
                          <a:uFill>
                            <a:solidFill>
                              <a:srgbClr val="FFFFFF"/>
                            </a:solidFill>
                          </a:uFill>
                          <a:latin typeface="Times New Roman"/>
                          <a:ea typeface="Times New Roman"/>
                        </a:rPr>
                        <a:t>Познакомить детей с природными особенностями человека.</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000000"/>
                          </a:solidFill>
                          <a:uFill>
                            <a:solidFill>
                              <a:srgbClr val="FFFFFF"/>
                            </a:solidFill>
                          </a:uFill>
                          <a:latin typeface="Times New Roman"/>
                          <a:ea typeface="Times New Roman"/>
                        </a:rPr>
                        <a:t>Формировать понятие о себе как о жителях планеты Земля, находящейся в Солнечной системе.</a:t>
                      </a:r>
                      <a:endParaRPr lang="ru-RU" sz="1100" b="0" strike="noStrike" spc="-1">
                        <a:solidFill>
                          <a:srgbClr val="000000"/>
                        </a:solidFill>
                        <a:uFill>
                          <a:solidFill>
                            <a:srgbClr val="FFFFFF"/>
                          </a:solidFill>
                        </a:uFill>
                        <a:latin typeface="Arial"/>
                      </a:endParaRPr>
                    </a:p>
                    <a:p>
                      <a:pPr>
                        <a:lnSpc>
                          <a:spcPct val="115000"/>
                        </a:lnSpc>
                      </a:pPr>
                      <a:r>
                        <a:rPr lang="ru-RU" sz="1100" b="1" strike="noStrike" spc="-1">
                          <a:solidFill>
                            <a:srgbClr val="111111"/>
                          </a:solidFill>
                          <a:uFill>
                            <a:solidFill>
                              <a:srgbClr val="FFFFFF"/>
                            </a:solidFill>
                          </a:uFill>
                          <a:latin typeface="Times New Roman"/>
                          <a:ea typeface="Times New Roman"/>
                        </a:rPr>
                        <a:t>1. </a:t>
                      </a:r>
                      <a:r>
                        <a:rPr lang="ru-RU" sz="1100" b="0" strike="noStrike" spc="-1">
                          <a:solidFill>
                            <a:srgbClr val="111111"/>
                          </a:solidFill>
                          <a:uFill>
                            <a:solidFill>
                              <a:srgbClr val="FFFFFF"/>
                            </a:solidFill>
                          </a:uFill>
                          <a:latin typeface="Times New Roman"/>
                          <a:ea typeface="Times New Roman"/>
                        </a:rPr>
                        <a:t>Изучение информации об основных природных сообществах: </a:t>
                      </a:r>
                      <a:r>
                        <a:rPr lang="ru-RU" sz="1100" b="0" strike="noStrike" spc="-1">
                          <a:solidFill>
                            <a:srgbClr val="000000"/>
                          </a:solidFill>
                          <a:uFill>
                            <a:solidFill>
                              <a:srgbClr val="FFFFFF"/>
                            </a:solidFill>
                          </a:uFill>
                          <a:latin typeface="Times New Roman"/>
                          <a:ea typeface="Times New Roman"/>
                        </a:rPr>
                        <a:t>лес, луг, поле, водоем.</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nSpc>
                          <a:spcPct val="100000"/>
                        </a:lnSpc>
                      </a:pPr>
                      <a:r>
                        <a:rPr lang="ru-RU" sz="1100" b="1" strike="noStrike" spc="-1">
                          <a:solidFill>
                            <a:srgbClr val="111111"/>
                          </a:solidFill>
                          <a:uFill>
                            <a:solidFill>
                              <a:srgbClr val="FFFFFF"/>
                            </a:solidFill>
                          </a:uFill>
                          <a:latin typeface="Times New Roman"/>
                          <a:ea typeface="Times New Roman"/>
                        </a:rPr>
                        <a:t>1. </a:t>
                      </a:r>
                      <a:r>
                        <a:rPr lang="ru-RU" sz="1100" b="0" strike="noStrike" spc="-1">
                          <a:solidFill>
                            <a:srgbClr val="111111"/>
                          </a:solidFill>
                          <a:uFill>
                            <a:solidFill>
                              <a:srgbClr val="FFFFFF"/>
                            </a:solidFill>
                          </a:uFill>
                          <a:latin typeface="Times New Roman"/>
                          <a:ea typeface="Times New Roman"/>
                        </a:rPr>
                        <a:t>Наблюдения с детьми на прогулке (лесопосадка, луг, поле, пруд).</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000000"/>
                          </a:solidFill>
                          <a:uFill>
                            <a:solidFill>
                              <a:srgbClr val="FFFFFF"/>
                            </a:solidFill>
                          </a:uFill>
                          <a:latin typeface="Times New Roman"/>
                          <a:ea typeface="Calibri"/>
                        </a:rPr>
                        <a:t>Чтение книг Е.П. Левитана «Твоя вселенная», </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000000"/>
                          </a:solidFill>
                          <a:uFill>
                            <a:solidFill>
                              <a:srgbClr val="FFFFFF"/>
                            </a:solidFill>
                          </a:uFill>
                          <a:latin typeface="Times New Roman"/>
                          <a:ea typeface="Times New Roman"/>
                        </a:rPr>
                        <a:t>А. Лопатина «Почему у земли платье зеленое»</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000000"/>
                          </a:solidFill>
                          <a:uFill>
                            <a:solidFill>
                              <a:srgbClr val="FFFFFF"/>
                            </a:solidFill>
                          </a:uFill>
                          <a:latin typeface="Times New Roman"/>
                          <a:ea typeface="Times New Roman"/>
                        </a:rPr>
                        <a:t>Консультация для родителей «Береги природу».</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000000"/>
                          </a:solidFill>
                          <a:uFill>
                            <a:solidFill>
                              <a:srgbClr val="FFFFFF"/>
                            </a:solidFill>
                          </a:uFill>
                          <a:latin typeface="Times New Roman"/>
                          <a:ea typeface="Calibri"/>
                        </a:rPr>
                        <a:t>Памятка для родителей на информационном стенде «Роль родителей в формировании у дошкольников экологической культуры».</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000000"/>
                          </a:solidFill>
                          <a:uFill>
                            <a:solidFill>
                              <a:srgbClr val="FFFFFF"/>
                            </a:solidFill>
                          </a:uFill>
                          <a:latin typeface="Times New Roman"/>
                          <a:ea typeface="Times New Roman"/>
                        </a:rPr>
                        <a:t>Индивидуальные задания родителям.</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111111"/>
                          </a:solidFill>
                          <a:uFill>
                            <a:solidFill>
                              <a:srgbClr val="FFFFFF"/>
                            </a:solidFill>
                          </a:uFill>
                          <a:latin typeface="Times New Roman"/>
                          <a:ea typeface="Calibri"/>
                        </a:rPr>
                        <a:t>Пополнение предметно-развивающей среды по экологическому развитию (лепбук «Экология»)</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000000"/>
                          </a:solidFill>
                          <a:uFill>
                            <a:solidFill>
                              <a:srgbClr val="FFFFFF"/>
                            </a:solidFill>
                          </a:uFill>
                          <a:latin typeface="Times New Roman"/>
                          <a:ea typeface="Calibri"/>
                        </a:rPr>
                        <a:t>Д/и «Кто, где живет?»</a:t>
                      </a:r>
                      <a:endParaRPr lang="ru-RU" sz="1100" b="0" strike="noStrike" spc="-1">
                        <a:solidFill>
                          <a:srgbClr val="000000"/>
                        </a:solidFill>
                        <a:uFill>
                          <a:solidFill>
                            <a:srgbClr val="FFFFFF"/>
                          </a:solidFill>
                        </a:uFill>
                        <a:latin typeface="Arial"/>
                      </a:endParaRPr>
                    </a:p>
                    <a:p>
                      <a:pPr>
                        <a:lnSpc>
                          <a:spcPct val="115000"/>
                        </a:lnSpc>
                      </a:pPr>
                      <a:r>
                        <a:rPr lang="ru-RU" sz="1100" b="0" strike="noStrike" spc="-1">
                          <a:solidFill>
                            <a:srgbClr val="000000"/>
                          </a:solidFill>
                          <a:uFill>
                            <a:solidFill>
                              <a:srgbClr val="FFFFFF"/>
                            </a:solidFill>
                          </a:uFill>
                          <a:latin typeface="Times New Roman"/>
                          <a:ea typeface="Calibri"/>
                        </a:rPr>
                        <a:t>Рассматривание картин с изображением леса в разное время года.</a:t>
                      </a:r>
                      <a:endParaRPr lang="ru-RU" sz="11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r>
            </a:tbl>
          </a:graphicData>
        </a:graphic>
      </p:graphicFrame>
      <p:sp>
        <p:nvSpPr>
          <p:cNvPr id="392" name="CustomShape 3"/>
          <p:cNvSpPr/>
          <p:nvPr/>
        </p:nvSpPr>
        <p:spPr>
          <a:xfrm>
            <a:off x="2411640" y="320040"/>
            <a:ext cx="3600000" cy="57960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1400" b="1" strike="noStrike" spc="-1">
                <a:solidFill>
                  <a:srgbClr val="00000A"/>
                </a:solidFill>
                <a:uFill>
                  <a:solidFill>
                    <a:srgbClr val="FFFFFF"/>
                  </a:solidFill>
                </a:uFill>
                <a:latin typeface="Arial"/>
                <a:ea typeface="Times New Roman"/>
              </a:rPr>
              <a:t>Этапы проекта</a:t>
            </a:r>
            <a:endParaRPr lang="ru-RU" sz="1400" b="0" strike="noStrike" spc="-1">
              <a:solidFill>
                <a:srgbClr val="000000"/>
              </a:solidFill>
              <a:uFill>
                <a:solidFill>
                  <a:srgbClr val="FFFFFF"/>
                </a:solidFill>
              </a:uFill>
              <a:latin typeface="Arial"/>
            </a:endParaRPr>
          </a:p>
          <a:p>
            <a:pPr>
              <a:lnSpc>
                <a:spcPct val="100000"/>
              </a:lnSpc>
            </a:pPr>
            <a:endParaRPr lang="ru-RU" sz="1400" b="0" strike="noStrike" spc="-1">
              <a:solidFill>
                <a:srgbClr val="000000"/>
              </a:solidFill>
              <a:uFill>
                <a:solidFill>
                  <a:srgbClr val="FFFFFF"/>
                </a:solidFill>
              </a:uFill>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 name="Picture 2"/>
          <p:cNvPicPr/>
          <p:nvPr/>
        </p:nvPicPr>
        <p:blipFill>
          <a:blip r:embed="rId2" cstate="print"/>
          <a:stretch/>
        </p:blipFill>
        <p:spPr>
          <a:xfrm>
            <a:off x="323640" y="260640"/>
            <a:ext cx="8496720" cy="6264360"/>
          </a:xfrm>
          <a:prstGeom prst="rect">
            <a:avLst/>
          </a:prstGeom>
          <a:ln>
            <a:noFill/>
          </a:ln>
        </p:spPr>
      </p:pic>
      <p:sp>
        <p:nvSpPr>
          <p:cNvPr id="394" name="CustomShape 1"/>
          <p:cNvSpPr/>
          <p:nvPr/>
        </p:nvSpPr>
        <p:spPr>
          <a:xfrm>
            <a:off x="0" y="4819680"/>
            <a:ext cx="9143640" cy="456840"/>
          </a:xfrm>
          <a:prstGeom prst="rect">
            <a:avLst/>
          </a:prstGeom>
          <a:noFill/>
          <a:ln w="9360">
            <a:noFill/>
          </a:ln>
        </p:spPr>
        <p:style>
          <a:lnRef idx="0">
            <a:scrgbClr r="0" g="0" b="0"/>
          </a:lnRef>
          <a:fillRef idx="0">
            <a:scrgbClr r="0" g="0" b="0"/>
          </a:fillRef>
          <a:effectRef idx="0">
            <a:scrgbClr r="0" g="0" b="0"/>
          </a:effectRef>
          <a:fontRef idx="minor"/>
        </p:style>
      </p:sp>
      <p:graphicFrame>
        <p:nvGraphicFramePr>
          <p:cNvPr id="395" name="Table 2"/>
          <p:cNvGraphicFramePr/>
          <p:nvPr/>
        </p:nvGraphicFramePr>
        <p:xfrm>
          <a:off x="539640" y="404640"/>
          <a:ext cx="8064360" cy="6164199"/>
        </p:xfrm>
        <a:graphic>
          <a:graphicData uri="http://schemas.openxmlformats.org/drawingml/2006/table">
            <a:tbl>
              <a:tblPr/>
              <a:tblGrid>
                <a:gridCol w="1047960"/>
                <a:gridCol w="1146960"/>
                <a:gridCol w="2449800"/>
                <a:gridCol w="3419640"/>
              </a:tblGrid>
              <a:tr h="5904360">
                <a:tc>
                  <a:txBody>
                    <a:bodyPr/>
                    <a:lstStyle/>
                    <a:p>
                      <a:pPr algn="ctr">
                        <a:lnSpc>
                          <a:spcPct val="115000"/>
                        </a:lnSpc>
                      </a:pPr>
                      <a:r>
                        <a:rPr lang="ru-RU" sz="1050" b="1" strike="noStrike" spc="-1">
                          <a:solidFill>
                            <a:srgbClr val="000000"/>
                          </a:solidFill>
                          <a:uFill>
                            <a:solidFill>
                              <a:srgbClr val="FFFFFF"/>
                            </a:solidFill>
                          </a:uFill>
                          <a:latin typeface="Times New Roman"/>
                          <a:ea typeface="Times New Roman"/>
                        </a:rPr>
                        <a:t>Февраль, </a:t>
                      </a:r>
                      <a:endParaRPr lang="ru-RU" sz="1050" b="0" strike="noStrike" spc="-1">
                        <a:solidFill>
                          <a:srgbClr val="000000"/>
                        </a:solidFill>
                        <a:uFill>
                          <a:solidFill>
                            <a:srgbClr val="FFFFFF"/>
                          </a:solidFill>
                        </a:uFill>
                        <a:latin typeface="Arial"/>
                      </a:endParaRPr>
                    </a:p>
                    <a:p>
                      <a:pPr algn="ctr">
                        <a:lnSpc>
                          <a:spcPct val="115000"/>
                        </a:lnSpc>
                      </a:pPr>
                      <a:r>
                        <a:rPr lang="ru-RU" sz="1050" b="1" strike="noStrike" spc="-1">
                          <a:solidFill>
                            <a:srgbClr val="000000"/>
                          </a:solidFill>
                          <a:uFill>
                            <a:solidFill>
                              <a:srgbClr val="FFFFFF"/>
                            </a:solidFill>
                          </a:uFill>
                          <a:latin typeface="Times New Roman"/>
                          <a:ea typeface="Times New Roman"/>
                        </a:rPr>
                        <a:t>март</a:t>
                      </a:r>
                      <a:endParaRPr lang="ru-RU" sz="1050" b="0" strike="noStrike" spc="-1">
                        <a:solidFill>
                          <a:srgbClr val="000000"/>
                        </a:solidFill>
                        <a:uFill>
                          <a:solidFill>
                            <a:srgbClr val="FFFFFF"/>
                          </a:solidFill>
                        </a:uFill>
                        <a:latin typeface="Arial"/>
                      </a:endParaRPr>
                    </a:p>
                  </a:txBody>
                  <a:tcPr marR="4176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gn="ctr">
                        <a:lnSpc>
                          <a:spcPct val="115000"/>
                        </a:lnSpc>
                      </a:pPr>
                      <a:r>
                        <a:rPr lang="ru-RU" sz="1050" b="0" strike="noStrike" spc="-1">
                          <a:solidFill>
                            <a:srgbClr val="000000"/>
                          </a:solidFill>
                          <a:uFill>
                            <a:solidFill>
                              <a:srgbClr val="FFFFFF"/>
                            </a:solidFill>
                          </a:uFill>
                          <a:latin typeface="Times New Roman"/>
                          <a:ea typeface="Times New Roman"/>
                        </a:rPr>
                        <a:t>Содержательный - Практическая деятельность</a:t>
                      </a:r>
                      <a:endParaRPr lang="ru-RU" sz="1050" b="0" strike="noStrike" spc="-1">
                        <a:solidFill>
                          <a:srgbClr val="000000"/>
                        </a:solidFill>
                        <a:uFill>
                          <a:solidFill>
                            <a:srgbClr val="FFFFFF"/>
                          </a:solidFill>
                        </a:uFill>
                        <a:latin typeface="Arial"/>
                      </a:endParaRPr>
                    </a:p>
                  </a:txBody>
                  <a:tcPr marR="4176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nSpc>
                          <a:spcPct val="115000"/>
                        </a:lnSpc>
                      </a:pPr>
                      <a:r>
                        <a:rPr lang="ru-RU" sz="1050" b="1" strike="noStrike" spc="-1">
                          <a:solidFill>
                            <a:srgbClr val="111111"/>
                          </a:solidFill>
                          <a:uFill>
                            <a:solidFill>
                              <a:srgbClr val="FFFFFF"/>
                            </a:solidFill>
                          </a:uFill>
                          <a:latin typeface="Times New Roman"/>
                          <a:ea typeface="Calibri"/>
                        </a:rPr>
                        <a:t>2. </a:t>
                      </a:r>
                      <a:r>
                        <a:rPr lang="ru-RU" sz="1050" b="0" strike="noStrike" spc="-1">
                          <a:solidFill>
                            <a:srgbClr val="000000"/>
                          </a:solidFill>
                          <a:uFill>
                            <a:solidFill>
                              <a:srgbClr val="FFFFFF"/>
                            </a:solidFill>
                          </a:uFill>
                          <a:latin typeface="Times New Roman"/>
                          <a:ea typeface="Calibri"/>
                        </a:rPr>
                        <a:t>«Деревья – наше богатство» - сформировать представление о зависимости здоровья человека от состояния зеленых насаждений на Земле</a:t>
                      </a:r>
                      <a:endParaRPr lang="ru-RU" sz="1050" b="0" strike="noStrike" spc="-1">
                        <a:solidFill>
                          <a:srgbClr val="000000"/>
                        </a:solidFill>
                        <a:uFill>
                          <a:solidFill>
                            <a:srgbClr val="FFFFFF"/>
                          </a:solidFill>
                        </a:uFill>
                        <a:latin typeface="Arial"/>
                      </a:endParaRPr>
                    </a:p>
                    <a:p>
                      <a:pPr>
                        <a:lnSpc>
                          <a:spcPct val="115000"/>
                        </a:lnSpc>
                      </a:pPr>
                      <a:r>
                        <a:rPr lang="ru-RU" sz="1050" b="1" strike="noStrike" spc="-1">
                          <a:solidFill>
                            <a:srgbClr val="000000"/>
                          </a:solidFill>
                          <a:uFill>
                            <a:solidFill>
                              <a:srgbClr val="FFFFFF"/>
                            </a:solidFill>
                          </a:uFill>
                          <a:latin typeface="Times New Roman"/>
                          <a:ea typeface="Calibri"/>
                        </a:rPr>
                        <a:t>3. </a:t>
                      </a:r>
                      <a:r>
                        <a:rPr lang="ru-RU" sz="1050" b="0" strike="noStrike" spc="-1">
                          <a:solidFill>
                            <a:srgbClr val="000000"/>
                          </a:solidFill>
                          <a:uFill>
                            <a:solidFill>
                              <a:srgbClr val="FFFFFF"/>
                            </a:solidFill>
                          </a:uFill>
                          <a:latin typeface="Times New Roman"/>
                          <a:ea typeface="Calibri"/>
                        </a:rPr>
                        <a:t>Животный мир (животные нашего края и их разнообразие) - создать условия для формирования представлений об основных группах животных, разнообразия среды обитания.</a:t>
                      </a:r>
                      <a:endParaRPr lang="ru-RU" sz="1050" b="0" strike="noStrike" spc="-1">
                        <a:solidFill>
                          <a:srgbClr val="000000"/>
                        </a:solidFill>
                        <a:uFill>
                          <a:solidFill>
                            <a:srgbClr val="FFFFFF"/>
                          </a:solidFill>
                        </a:uFill>
                        <a:latin typeface="Arial"/>
                      </a:endParaRPr>
                    </a:p>
                    <a:p>
                      <a:pPr>
                        <a:lnSpc>
                          <a:spcPct val="115000"/>
                        </a:lnSpc>
                      </a:pPr>
                      <a:r>
                        <a:rPr lang="ru-RU" sz="1050" b="1" strike="noStrike" spc="-1">
                          <a:solidFill>
                            <a:srgbClr val="000000"/>
                          </a:solidFill>
                          <a:uFill>
                            <a:solidFill>
                              <a:srgbClr val="FFFFFF"/>
                            </a:solidFill>
                          </a:uFill>
                          <a:latin typeface="Times New Roman"/>
                          <a:ea typeface="Calibri"/>
                        </a:rPr>
                        <a:t>4. </a:t>
                      </a:r>
                      <a:r>
                        <a:rPr lang="ru-RU" sz="1050" b="0" strike="noStrike" spc="-1">
                          <a:solidFill>
                            <a:srgbClr val="000000"/>
                          </a:solidFill>
                          <a:uFill>
                            <a:solidFill>
                              <a:srgbClr val="FFFFFF"/>
                            </a:solidFill>
                          </a:uFill>
                          <a:latin typeface="Times New Roman"/>
                          <a:ea typeface="Calibri"/>
                        </a:rPr>
                        <a:t>Птицы нашего леса - научить детей различать лесных птиц по оперению, повадкам, месте обитания.</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Calibri"/>
                        </a:rPr>
                        <a:t>Развивать зрительную память, познавательную мотивацию, наглядно образное мышление, словарный запас. Прививать любовь к природе</a:t>
                      </a:r>
                      <a:endParaRPr lang="ru-RU" sz="1050" b="0" strike="noStrike" spc="-1">
                        <a:solidFill>
                          <a:srgbClr val="000000"/>
                        </a:solidFill>
                        <a:uFill>
                          <a:solidFill>
                            <a:srgbClr val="FFFFFF"/>
                          </a:solidFill>
                        </a:uFill>
                        <a:latin typeface="Arial"/>
                      </a:endParaRPr>
                    </a:p>
                    <a:p>
                      <a:pPr>
                        <a:lnSpc>
                          <a:spcPct val="115000"/>
                        </a:lnSpc>
                      </a:pPr>
                      <a:r>
                        <a:rPr lang="ru-RU" sz="1050" b="1" strike="noStrike" spc="-1">
                          <a:solidFill>
                            <a:srgbClr val="000000"/>
                          </a:solidFill>
                          <a:uFill>
                            <a:solidFill>
                              <a:srgbClr val="FFFFFF"/>
                            </a:solidFill>
                          </a:uFill>
                          <a:latin typeface="Times New Roman"/>
                          <a:ea typeface="Calibri"/>
                        </a:rPr>
                        <a:t>5. </a:t>
                      </a:r>
                      <a:r>
                        <a:rPr lang="ru-RU" sz="1050" b="0" strike="noStrike" spc="-1">
                          <a:solidFill>
                            <a:srgbClr val="000000"/>
                          </a:solidFill>
                          <a:uFill>
                            <a:solidFill>
                              <a:srgbClr val="FFFFFF"/>
                            </a:solidFill>
                          </a:uFill>
                          <a:latin typeface="Times New Roman"/>
                          <a:ea typeface="Calibri"/>
                        </a:rPr>
                        <a:t>«Растения в нашем уголке природы» - Беседа о комнатных растениях;</a:t>
                      </a:r>
                      <a:endParaRPr lang="ru-RU" sz="1050" b="0" strike="noStrike" spc="-1">
                        <a:solidFill>
                          <a:srgbClr val="000000"/>
                        </a:solidFill>
                        <a:uFill>
                          <a:solidFill>
                            <a:srgbClr val="FFFFFF"/>
                          </a:solidFill>
                        </a:uFill>
                        <a:latin typeface="Arial"/>
                      </a:endParaRPr>
                    </a:p>
                    <a:p>
                      <a:pPr>
                        <a:lnSpc>
                          <a:spcPct val="115000"/>
                        </a:lnSpc>
                        <a:spcAft>
                          <a:spcPts val="751"/>
                        </a:spcAft>
                      </a:pPr>
                      <a:r>
                        <a:rPr lang="ru-RU" sz="1050" b="0" strike="noStrike" spc="-1">
                          <a:solidFill>
                            <a:srgbClr val="000000"/>
                          </a:solidFill>
                          <a:uFill>
                            <a:solidFill>
                              <a:srgbClr val="FFFFFF"/>
                            </a:solidFill>
                          </a:uFill>
                          <a:latin typeface="Times New Roman"/>
                          <a:ea typeface="Calibri"/>
                        </a:rPr>
                        <a:t>о необходимости для них условий жизни; об элементах труда.</a:t>
                      </a:r>
                      <a:endParaRPr lang="ru-RU" sz="1050" b="0" strike="noStrike" spc="-1">
                        <a:solidFill>
                          <a:srgbClr val="000000"/>
                        </a:solidFill>
                        <a:uFill>
                          <a:solidFill>
                            <a:srgbClr val="FFFFFF"/>
                          </a:solidFill>
                        </a:uFill>
                        <a:latin typeface="Arial"/>
                      </a:endParaRPr>
                    </a:p>
                  </a:txBody>
                  <a:tcPr marR="4176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nSpc>
                          <a:spcPct val="115000"/>
                        </a:lnSpc>
                      </a:pPr>
                      <a:r>
                        <a:rPr lang="ru-RU" sz="1050" b="1" strike="noStrike" spc="-1">
                          <a:solidFill>
                            <a:srgbClr val="000000"/>
                          </a:solidFill>
                          <a:uFill>
                            <a:solidFill>
                              <a:srgbClr val="FFFFFF"/>
                            </a:solidFill>
                          </a:uFill>
                          <a:latin typeface="Times New Roman"/>
                          <a:ea typeface="Times New Roman"/>
                        </a:rPr>
                        <a:t>2</a:t>
                      </a:r>
                      <a:r>
                        <a:rPr lang="ru-RU" sz="1050" b="0" strike="noStrike" spc="-1">
                          <a:solidFill>
                            <a:srgbClr val="000000"/>
                          </a:solidFill>
                          <a:uFill>
                            <a:solidFill>
                              <a:srgbClr val="FFFFFF"/>
                            </a:solidFill>
                          </a:uFill>
                          <a:latin typeface="Times New Roman"/>
                          <a:ea typeface="Times New Roman"/>
                        </a:rPr>
                        <a:t>. Беседа «Деревья – наше богатство».</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Calibri"/>
                        </a:rPr>
                        <a:t>Чтение сказки А. Лопатиной «Как деревья к зиме готовились».</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Calibri"/>
                        </a:rPr>
                        <a:t>Наблюдения с детьми на прогулке за деревьями.</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Times New Roman"/>
                        </a:rPr>
                        <a:t>Рисование разных деревьев.</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Times New Roman"/>
                        </a:rPr>
                        <a:t>3. Загадки о домашних и диких животных.</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Calibri"/>
                        </a:rPr>
                        <a:t>Работа в уголке книги: рассматривание иллюстраций домашних и диких животных и их детенышей, беседа о их пользе для человека, рассматривание иллюстраций людей, ухаживающих за домашними животными.</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Calibri"/>
                        </a:rPr>
                        <a:t>Просмотр презентации «Красная книга. Животные Тульского края»</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Times New Roman"/>
                        </a:rPr>
                        <a:t>Продуктивная деятельность: лепка «Любимый котенок». «Рисуем диких животных».</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Times New Roman"/>
                        </a:rPr>
                        <a:t>4. Наблюдения за птицами прилетающих на участок.</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Times New Roman"/>
                        </a:rPr>
                        <a:t>Беседы на темы: «Жизнь птиц зимой», «Что такое заповедник?», «Красная книга»</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Calibri"/>
                        </a:rPr>
                        <a:t>Д/и «Кто к нам в гости прилетел?».</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Calibri"/>
                        </a:rPr>
                        <a:t>Чтение рассказа Л.Куликова «Дятел – наш приятель».</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Calibri"/>
                        </a:rPr>
                        <a:t>Д/И «Чей хвост», «Угадай по голосу»</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Calibri"/>
                        </a:rPr>
                        <a:t>Загадывание загадок.</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Times New Roman"/>
                        </a:rPr>
                        <a:t>Речевая логическая задача: «Кто обедал в птичьей столовой?»</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Calibri"/>
                        </a:rPr>
                        <a:t>Продуктивная деятельность: «Мастерская кормушек» (изготовление кормушек для птиц дома с родителями).</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Calibri"/>
                        </a:rPr>
                        <a:t>Консультация для родителей «Жизнь птиц зимой», «Не быть равнодушным».</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Times New Roman"/>
                        </a:rPr>
                        <a:t>5. Дидактические игры «Садовник», «Назовите растение».</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Times New Roman"/>
                        </a:rPr>
                        <a:t>Познавательно-исследовательская деятельность: «Растения пьют воду».</a:t>
                      </a:r>
                      <a:endParaRPr lang="ru-RU" sz="1050" b="0" strike="noStrike" spc="-1">
                        <a:solidFill>
                          <a:srgbClr val="000000"/>
                        </a:solidFill>
                        <a:uFill>
                          <a:solidFill>
                            <a:srgbClr val="FFFFFF"/>
                          </a:solidFill>
                        </a:uFill>
                        <a:latin typeface="Arial"/>
                      </a:endParaRPr>
                    </a:p>
                    <a:p>
                      <a:pPr>
                        <a:lnSpc>
                          <a:spcPct val="115000"/>
                        </a:lnSpc>
                      </a:pPr>
                      <a:r>
                        <a:rPr lang="ru-RU" sz="1050" b="0" strike="noStrike" spc="-1">
                          <a:solidFill>
                            <a:srgbClr val="000000"/>
                          </a:solidFill>
                          <a:uFill>
                            <a:solidFill>
                              <a:srgbClr val="FFFFFF"/>
                            </a:solidFill>
                          </a:uFill>
                          <a:latin typeface="Times New Roman"/>
                          <a:ea typeface="Times New Roman"/>
                        </a:rPr>
                        <a:t>Труд: «Зеленая служба Айболита» (продолжать формировать навыки ухода за комнатными растениями)</a:t>
                      </a:r>
                      <a:endParaRPr lang="ru-RU" sz="1050" b="0" strike="noStrike" spc="-1">
                        <a:solidFill>
                          <a:srgbClr val="000000"/>
                        </a:solidFill>
                        <a:uFill>
                          <a:solidFill>
                            <a:srgbClr val="FFFFFF"/>
                          </a:solidFill>
                        </a:uFill>
                        <a:latin typeface="Arial"/>
                      </a:endParaRPr>
                    </a:p>
                  </a:txBody>
                  <a:tcPr marR="41760">
                    <a:lnL w="12240">
                      <a:solidFill>
                        <a:srgbClr val="000001"/>
                      </a:solidFill>
                    </a:lnL>
                    <a:lnR w="12240">
                      <a:solidFill>
                        <a:srgbClr val="000001"/>
                      </a:solidFill>
                    </a:lnR>
                    <a:lnT w="12240">
                      <a:solidFill>
                        <a:srgbClr val="000001"/>
                      </a:solidFill>
                    </a:lnT>
                    <a:lnB w="12240">
                      <a:solidFill>
                        <a:srgbClr val="000001"/>
                      </a:solidFill>
                    </a:lnB>
                    <a:no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Picture 2"/>
          <p:cNvPicPr/>
          <p:nvPr/>
        </p:nvPicPr>
        <p:blipFill>
          <a:blip r:embed="rId2" cstate="print"/>
          <a:stretch/>
        </p:blipFill>
        <p:spPr>
          <a:xfrm>
            <a:off x="323640" y="332640"/>
            <a:ext cx="8496720" cy="6192360"/>
          </a:xfrm>
          <a:prstGeom prst="rect">
            <a:avLst/>
          </a:prstGeom>
          <a:ln>
            <a:noFill/>
          </a:ln>
        </p:spPr>
      </p:pic>
      <p:sp>
        <p:nvSpPr>
          <p:cNvPr id="397" name="CustomShape 1"/>
          <p:cNvSpPr/>
          <p:nvPr/>
        </p:nvSpPr>
        <p:spPr>
          <a:xfrm>
            <a:off x="0" y="4819680"/>
            <a:ext cx="9143640" cy="456840"/>
          </a:xfrm>
          <a:prstGeom prst="rect">
            <a:avLst/>
          </a:prstGeom>
          <a:noFill/>
          <a:ln w="9360">
            <a:noFill/>
          </a:ln>
        </p:spPr>
        <p:style>
          <a:lnRef idx="0">
            <a:scrgbClr r="0" g="0" b="0"/>
          </a:lnRef>
          <a:fillRef idx="0">
            <a:scrgbClr r="0" g="0" b="0"/>
          </a:fillRef>
          <a:effectRef idx="0">
            <a:scrgbClr r="0" g="0" b="0"/>
          </a:effectRef>
          <a:fontRef idx="minor"/>
        </p:style>
      </p:sp>
      <p:graphicFrame>
        <p:nvGraphicFramePr>
          <p:cNvPr id="398" name="Table 2"/>
          <p:cNvGraphicFramePr/>
          <p:nvPr/>
        </p:nvGraphicFramePr>
        <p:xfrm>
          <a:off x="539640" y="404640"/>
          <a:ext cx="8064360" cy="5976360"/>
        </p:xfrm>
        <a:graphic>
          <a:graphicData uri="http://schemas.openxmlformats.org/drawingml/2006/table">
            <a:tbl>
              <a:tblPr/>
              <a:tblGrid>
                <a:gridCol w="1008000"/>
                <a:gridCol w="1186920"/>
                <a:gridCol w="2449800"/>
                <a:gridCol w="3419640"/>
              </a:tblGrid>
              <a:tr h="4889880">
                <a:tc>
                  <a:txBody>
                    <a:bodyPr/>
                    <a:lstStyle/>
                    <a:p>
                      <a:pPr algn="ctr">
                        <a:lnSpc>
                          <a:spcPct val="115000"/>
                        </a:lnSpc>
                      </a:pPr>
                      <a:r>
                        <a:rPr lang="ru-RU" sz="1200" b="1" strike="noStrike" spc="-1" dirty="0">
                          <a:solidFill>
                            <a:srgbClr val="000000"/>
                          </a:solidFill>
                          <a:uFill>
                            <a:solidFill>
                              <a:srgbClr val="FFFFFF"/>
                            </a:solidFill>
                          </a:uFill>
                          <a:latin typeface="Times New Roman"/>
                          <a:ea typeface="Times New Roman"/>
                        </a:rPr>
                        <a:t>Апрель</a:t>
                      </a:r>
                      <a:endParaRPr lang="ru-RU" sz="1200" b="0" strike="noStrike" spc="-1" dirty="0">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gn="ctr">
                        <a:lnSpc>
                          <a:spcPct val="115000"/>
                        </a:lnSpc>
                      </a:pPr>
                      <a:r>
                        <a:rPr lang="ru-RU" sz="1200" b="0" strike="noStrike" spc="-1" dirty="0">
                          <a:solidFill>
                            <a:srgbClr val="000000"/>
                          </a:solidFill>
                          <a:uFill>
                            <a:solidFill>
                              <a:srgbClr val="FFFFFF"/>
                            </a:solidFill>
                          </a:uFill>
                          <a:latin typeface="Times New Roman"/>
                          <a:ea typeface="Times New Roman"/>
                        </a:rPr>
                        <a:t>Содержательный - Практическая деятельность</a:t>
                      </a:r>
                      <a:endParaRPr lang="ru-RU" sz="1200" b="0" strike="noStrike" spc="-1" dirty="0">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nSpc>
                          <a:spcPct val="115000"/>
                        </a:lnSpc>
                      </a:pPr>
                      <a:r>
                        <a:rPr lang="ru-RU" sz="1200" b="0" strike="noStrike" spc="-1" dirty="0">
                          <a:solidFill>
                            <a:srgbClr val="000000"/>
                          </a:solidFill>
                          <a:uFill>
                            <a:solidFill>
                              <a:srgbClr val="FFFFFF"/>
                            </a:solidFill>
                          </a:uFill>
                          <a:latin typeface="Times New Roman"/>
                          <a:ea typeface="Calibri"/>
                        </a:rPr>
                        <a:t>6. Почва. Камни, песок, глина - создать условия для развития у детей биологических представлений. Познакомить с природоохранной деятельностью человека. Формировать у детей потребность в рачительном отношении к природным богатствам.</a:t>
                      </a:r>
                      <a:endParaRPr lang="ru-RU" sz="1200" b="0" strike="noStrike" spc="-1" dirty="0">
                        <a:solidFill>
                          <a:srgbClr val="000000"/>
                        </a:solidFill>
                        <a:uFill>
                          <a:solidFill>
                            <a:srgbClr val="FFFFFF"/>
                          </a:solidFill>
                        </a:uFill>
                        <a:latin typeface="Arial"/>
                      </a:endParaRPr>
                    </a:p>
                    <a:p>
                      <a:pPr>
                        <a:lnSpc>
                          <a:spcPct val="115000"/>
                        </a:lnSpc>
                      </a:pPr>
                      <a:r>
                        <a:rPr lang="ru-RU" sz="1200" b="0" strike="noStrike" spc="-1" dirty="0">
                          <a:solidFill>
                            <a:srgbClr val="000000"/>
                          </a:solidFill>
                          <a:uFill>
                            <a:solidFill>
                              <a:srgbClr val="FFFFFF"/>
                            </a:solidFill>
                          </a:uFill>
                          <a:latin typeface="Times New Roman"/>
                          <a:ea typeface="Calibri"/>
                        </a:rPr>
                        <a:t>7. Водный мир и его жители - закрепить знания детей о представителях водного мира, их особенностях, приспособленности к жизни именно в водной среде; разъяснить необходимость охраны этих животных и среды их обитания.</a:t>
                      </a:r>
                      <a:endParaRPr lang="ru-RU" sz="1200" b="0" strike="noStrike" spc="-1" dirty="0">
                        <a:solidFill>
                          <a:srgbClr val="000000"/>
                        </a:solidFill>
                        <a:uFill>
                          <a:solidFill>
                            <a:srgbClr val="FFFFFF"/>
                          </a:solidFill>
                        </a:uFill>
                        <a:latin typeface="Arial"/>
                      </a:endParaRPr>
                    </a:p>
                    <a:p>
                      <a:pPr>
                        <a:lnSpc>
                          <a:spcPct val="115000"/>
                        </a:lnSpc>
                      </a:pPr>
                      <a:r>
                        <a:rPr lang="ru-RU" sz="1200" b="0" strike="noStrike" spc="-1" dirty="0">
                          <a:solidFill>
                            <a:srgbClr val="000000"/>
                          </a:solidFill>
                          <a:uFill>
                            <a:solidFill>
                              <a:srgbClr val="FFFFFF"/>
                            </a:solidFill>
                          </a:uFill>
                          <a:latin typeface="Times New Roman"/>
                          <a:ea typeface="Times New Roman"/>
                        </a:rPr>
                        <a:t>8. Правила поведения в природе - формировать знания детей о правилах поведения в природе. Учить применять полученные знания на практике.</a:t>
                      </a:r>
                      <a:endParaRPr lang="ru-RU" sz="1200" b="0" strike="noStrike" spc="-1" dirty="0">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c>
                  <a:txBody>
                    <a:bodyPr/>
                    <a:lstStyle/>
                    <a:p>
                      <a:pPr>
                        <a:lnSpc>
                          <a:spcPct val="115000"/>
                        </a:lnSpc>
                      </a:pPr>
                      <a:r>
                        <a:rPr lang="ru-RU" sz="1200" b="0" strike="noStrike" spc="-1">
                          <a:solidFill>
                            <a:srgbClr val="000000"/>
                          </a:solidFill>
                          <a:uFill>
                            <a:solidFill>
                              <a:srgbClr val="FFFFFF"/>
                            </a:solidFill>
                          </a:uFill>
                          <a:latin typeface="Times New Roman"/>
                          <a:ea typeface="Times New Roman"/>
                        </a:rPr>
                        <a:t>6. Опыт: «Сравнение свойств песка, глины и камня.</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0"/>
                          </a:solidFill>
                          <a:uFill>
                            <a:solidFill>
                              <a:srgbClr val="FFFFFF"/>
                            </a:solidFill>
                          </a:uFill>
                          <a:latin typeface="Times New Roman"/>
                          <a:ea typeface="Times New Roman"/>
                        </a:rPr>
                        <a:t>Консультация для родителей: «Мир и природа глазами детей»</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0"/>
                          </a:solidFill>
                          <a:uFill>
                            <a:solidFill>
                              <a:srgbClr val="FFFFFF"/>
                            </a:solidFill>
                          </a:uFill>
                          <a:latin typeface="Times New Roman"/>
                          <a:ea typeface="Times New Roman"/>
                        </a:rPr>
                        <a:t>7. Буклеты для родителей «Чистая вода».</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0"/>
                          </a:solidFill>
                          <a:uFill>
                            <a:solidFill>
                              <a:srgbClr val="FFFFFF"/>
                            </a:solidFill>
                          </a:uFill>
                          <a:latin typeface="Times New Roman"/>
                          <a:ea typeface="Times New Roman"/>
                        </a:rPr>
                        <a:t>Презентация «Обитатели водного мира».</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0"/>
                          </a:solidFill>
                          <a:uFill>
                            <a:solidFill>
                              <a:srgbClr val="FFFFFF"/>
                            </a:solidFill>
                          </a:uFill>
                          <a:latin typeface="Times New Roman"/>
                          <a:ea typeface="Times New Roman"/>
                        </a:rPr>
                        <a:t>Дидактическая сказка «Ходит капелька по кругу».</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0"/>
                          </a:solidFill>
                          <a:uFill>
                            <a:solidFill>
                              <a:srgbClr val="FFFFFF"/>
                            </a:solidFill>
                          </a:uFill>
                          <a:latin typeface="Times New Roman"/>
                          <a:ea typeface="Times New Roman"/>
                        </a:rPr>
                        <a:t>8. Памятки, консультации и буклеты для родителей «Правила поведения в природе».</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0"/>
                          </a:solidFill>
                          <a:uFill>
                            <a:solidFill>
                              <a:srgbClr val="FFFFFF"/>
                            </a:solidFill>
                          </a:uFill>
                          <a:latin typeface="Times New Roman"/>
                          <a:ea typeface="Times New Roman"/>
                        </a:rPr>
                        <a:t>Беседа: «В природе все взаимосвязано».</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0"/>
                          </a:solidFill>
                          <a:uFill>
                            <a:solidFill>
                              <a:srgbClr val="FFFFFF"/>
                            </a:solidFill>
                          </a:uFill>
                          <a:latin typeface="Times New Roman"/>
                          <a:ea typeface="Calibri"/>
                        </a:rPr>
                        <a:t>Д/и «Съедобные и несъедобные грибы».</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0"/>
                          </a:solidFill>
                          <a:uFill>
                            <a:solidFill>
                              <a:srgbClr val="FFFFFF"/>
                            </a:solidFill>
                          </a:uFill>
                          <a:latin typeface="Times New Roman"/>
                          <a:ea typeface="Calibri"/>
                        </a:rPr>
                        <a:t>П/и «Садовник».</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000000"/>
                          </a:solidFill>
                          <a:uFill>
                            <a:solidFill>
                              <a:srgbClr val="FFFFFF"/>
                            </a:solidFill>
                          </a:uFill>
                          <a:latin typeface="Times New Roman"/>
                          <a:ea typeface="Times New Roman"/>
                        </a:rPr>
                        <a:t>Итоговый мониторинг освоения детьми содержания работы по формированию основ экологической культуры</a:t>
                      </a:r>
                      <a:endParaRPr lang="ru-RU" sz="1200" b="0" strike="noStrike" spc="-1">
                        <a:solidFill>
                          <a:srgbClr val="000000"/>
                        </a:solidFill>
                        <a:uFill>
                          <a:solidFill>
                            <a:srgbClr val="FFFFFF"/>
                          </a:solidFill>
                        </a:uFill>
                        <a:latin typeface="Arial"/>
                      </a:endParaRPr>
                    </a:p>
                    <a:p>
                      <a:pPr>
                        <a:lnSpc>
                          <a:spcPct val="115000"/>
                        </a:lnSpc>
                      </a:pPr>
                      <a:r>
                        <a:rPr lang="ru-RU" sz="1200" b="0" strike="noStrike" spc="-1">
                          <a:solidFill>
                            <a:srgbClr val="111111"/>
                          </a:solidFill>
                          <a:uFill>
                            <a:solidFill>
                              <a:srgbClr val="FFFFFF"/>
                            </a:solidFill>
                          </a:uFill>
                          <a:latin typeface="Times New Roman"/>
                          <a:ea typeface="Calibri"/>
                        </a:rPr>
                        <a:t>Фото-выставка «Эколята-дошколята».</a:t>
                      </a:r>
                      <a:endParaRPr lang="ru-RU" sz="1200" b="0" strike="noStrike" spc="-1">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noFill/>
                  </a:tcPr>
                </a:tc>
              </a:tr>
              <a:tr h="1086480">
                <a:tc>
                  <a:txBody>
                    <a:bodyPr/>
                    <a:lstStyle/>
                    <a:p>
                      <a:pPr algn="ctr">
                        <a:lnSpc>
                          <a:spcPct val="115000"/>
                        </a:lnSpc>
                      </a:pPr>
                      <a:r>
                        <a:rPr lang="ru-RU" sz="1200" b="1" strike="noStrike" spc="-1" dirty="0">
                          <a:solidFill>
                            <a:srgbClr val="000000"/>
                          </a:solidFill>
                          <a:uFill>
                            <a:solidFill>
                              <a:srgbClr val="FFFFFF"/>
                            </a:solidFill>
                          </a:uFill>
                          <a:latin typeface="Times New Roman"/>
                          <a:ea typeface="Times New Roman"/>
                        </a:rPr>
                        <a:t>Май</a:t>
                      </a:r>
                      <a:endParaRPr lang="ru-RU" sz="1200" b="0" strike="noStrike" spc="-1" dirty="0">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solidFill>
                      <a:srgbClr val="FFFFFF"/>
                    </a:solidFill>
                  </a:tcPr>
                </a:tc>
                <a:tc>
                  <a:txBody>
                    <a:bodyPr/>
                    <a:lstStyle/>
                    <a:p>
                      <a:pPr algn="ctr">
                        <a:lnSpc>
                          <a:spcPct val="115000"/>
                        </a:lnSpc>
                      </a:pPr>
                      <a:r>
                        <a:rPr lang="ru-RU" sz="1200" b="0" strike="noStrike" spc="-1" dirty="0">
                          <a:solidFill>
                            <a:srgbClr val="000000"/>
                          </a:solidFill>
                          <a:uFill>
                            <a:solidFill>
                              <a:srgbClr val="FFFFFF"/>
                            </a:solidFill>
                          </a:uFill>
                          <a:latin typeface="Times New Roman"/>
                          <a:ea typeface="Times New Roman"/>
                        </a:rPr>
                        <a:t>Результативный</a:t>
                      </a:r>
                      <a:endParaRPr lang="ru-RU" sz="1200" b="0" strike="noStrike" spc="-1" dirty="0">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solidFill>
                      <a:srgbClr val="FFFFFF"/>
                    </a:solidFill>
                  </a:tcPr>
                </a:tc>
                <a:tc>
                  <a:txBody>
                    <a:bodyPr/>
                    <a:lstStyle/>
                    <a:p>
                      <a:pPr>
                        <a:lnSpc>
                          <a:spcPct val="115000"/>
                        </a:lnSpc>
                      </a:pPr>
                      <a:r>
                        <a:rPr lang="ru-RU" sz="1200" b="0" strike="noStrike" spc="-1" dirty="0">
                          <a:solidFill>
                            <a:srgbClr val="000000"/>
                          </a:solidFill>
                          <a:uFill>
                            <a:solidFill>
                              <a:srgbClr val="FFFFFF"/>
                            </a:solidFill>
                          </a:uFill>
                          <a:latin typeface="Times New Roman"/>
                          <a:ea typeface="Times New Roman"/>
                        </a:rPr>
                        <a:t>Презентация по теме</a:t>
                      </a:r>
                      <a:r>
                        <a:rPr lang="ru-RU" sz="1200" b="0" strike="noStrike" spc="-1" dirty="0">
                          <a:solidFill>
                            <a:srgbClr val="111111"/>
                          </a:solidFill>
                          <a:uFill>
                            <a:solidFill>
                              <a:srgbClr val="FFFFFF"/>
                            </a:solidFill>
                          </a:uFill>
                          <a:latin typeface="Times New Roman"/>
                          <a:ea typeface="Calibri"/>
                        </a:rPr>
                        <a:t> </a:t>
                      </a:r>
                      <a:r>
                        <a:rPr lang="ru-RU" sz="1200" b="0" strike="noStrike" spc="-1" dirty="0">
                          <a:solidFill>
                            <a:srgbClr val="111111"/>
                          </a:solidFill>
                          <a:uFill>
                            <a:solidFill>
                              <a:srgbClr val="FFFFFF"/>
                            </a:solidFill>
                          </a:uFill>
                          <a:latin typeface="Times New Roman"/>
                          <a:ea typeface="Times New Roman"/>
                        </a:rPr>
                        <a:t>«Я и природа. </a:t>
                      </a:r>
                      <a:r>
                        <a:rPr lang="ru-RU" sz="1200" b="0" strike="noStrike" spc="-1" dirty="0">
                          <a:solidFill>
                            <a:srgbClr val="000000"/>
                          </a:solidFill>
                          <a:uFill>
                            <a:solidFill>
                              <a:srgbClr val="FFFFFF"/>
                            </a:solidFill>
                          </a:uFill>
                          <a:latin typeface="Times New Roman"/>
                          <a:ea typeface="Times New Roman"/>
                        </a:rPr>
                        <a:t>Формирование начал экологической культуры дошкольников</a:t>
                      </a:r>
                      <a:r>
                        <a:rPr lang="ru-RU" sz="1200" b="0" strike="noStrike" spc="-1" dirty="0">
                          <a:solidFill>
                            <a:srgbClr val="111111"/>
                          </a:solidFill>
                          <a:uFill>
                            <a:solidFill>
                              <a:srgbClr val="FFFFFF"/>
                            </a:solidFill>
                          </a:uFill>
                          <a:latin typeface="Times New Roman"/>
                          <a:ea typeface="Calibri"/>
                        </a:rPr>
                        <a:t>».</a:t>
                      </a:r>
                      <a:r>
                        <a:rPr lang="ru-RU" sz="1200" b="0" strike="noStrike" spc="-1" dirty="0">
                          <a:solidFill>
                            <a:srgbClr val="000000"/>
                          </a:solidFill>
                          <a:uFill>
                            <a:solidFill>
                              <a:srgbClr val="FFFFFF"/>
                            </a:solidFill>
                          </a:uFill>
                          <a:latin typeface="Times New Roman"/>
                          <a:ea typeface="Times New Roman"/>
                        </a:rPr>
                        <a:t> </a:t>
                      </a:r>
                      <a:endParaRPr lang="ru-RU" sz="1200" b="0" strike="noStrike" spc="-1" dirty="0">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solidFill>
                      <a:srgbClr val="FFFFFF"/>
                    </a:solidFill>
                  </a:tcPr>
                </a:tc>
                <a:tc>
                  <a:txBody>
                    <a:bodyPr/>
                    <a:lstStyle/>
                    <a:p>
                      <a:pPr>
                        <a:lnSpc>
                          <a:spcPct val="115000"/>
                        </a:lnSpc>
                      </a:pPr>
                      <a:r>
                        <a:rPr lang="ru-RU" sz="1200" b="0" strike="noStrike" spc="-1" dirty="0">
                          <a:solidFill>
                            <a:srgbClr val="000000"/>
                          </a:solidFill>
                          <a:uFill>
                            <a:solidFill>
                              <a:srgbClr val="FFFFFF"/>
                            </a:solidFill>
                          </a:uFill>
                          <a:latin typeface="Times New Roman"/>
                          <a:ea typeface="Times New Roman"/>
                        </a:rPr>
                        <a:t>Выступление с докладом об опыте работы по проекту на педсовете.</a:t>
                      </a:r>
                      <a:endParaRPr lang="ru-RU" sz="1200" b="0" strike="noStrike" spc="-1" dirty="0">
                        <a:solidFill>
                          <a:srgbClr val="000000"/>
                        </a:solidFill>
                        <a:uFill>
                          <a:solidFill>
                            <a:srgbClr val="FFFFFF"/>
                          </a:solidFill>
                        </a:uFill>
                        <a:latin typeface="Arial"/>
                      </a:endParaRPr>
                    </a:p>
                    <a:p>
                      <a:pPr>
                        <a:lnSpc>
                          <a:spcPct val="115000"/>
                        </a:lnSpc>
                      </a:pPr>
                      <a:r>
                        <a:rPr lang="ru-RU" sz="1200" b="0" strike="noStrike" spc="-1" dirty="0">
                          <a:solidFill>
                            <a:srgbClr val="000000"/>
                          </a:solidFill>
                          <a:uFill>
                            <a:solidFill>
                              <a:srgbClr val="FFFFFF"/>
                            </a:solidFill>
                          </a:uFill>
                          <a:latin typeface="Times New Roman"/>
                          <a:ea typeface="Times New Roman"/>
                        </a:rPr>
                        <a:t>Публикация в интернете презентации проекта для распространения педагогического опыта.</a:t>
                      </a:r>
                      <a:endParaRPr lang="ru-RU" sz="1200" b="0" strike="noStrike" spc="-1" dirty="0">
                        <a:solidFill>
                          <a:srgbClr val="000000"/>
                        </a:solidFill>
                        <a:uFill>
                          <a:solidFill>
                            <a:srgbClr val="FFFFFF"/>
                          </a:solidFill>
                        </a:uFill>
                        <a:latin typeface="Arial"/>
                      </a:endParaRPr>
                    </a:p>
                  </a:txBody>
                  <a:tcPr marR="46080">
                    <a:lnL w="12240">
                      <a:solidFill>
                        <a:srgbClr val="000001"/>
                      </a:solidFill>
                    </a:lnL>
                    <a:lnR w="12240">
                      <a:solidFill>
                        <a:srgbClr val="000001"/>
                      </a:solidFill>
                    </a:lnR>
                    <a:lnT w="12240">
                      <a:solidFill>
                        <a:srgbClr val="000001"/>
                      </a:solidFill>
                    </a:lnT>
                    <a:lnB w="12240">
                      <a:solidFill>
                        <a:srgbClr val="000001"/>
                      </a:solidFill>
                    </a:lnB>
                    <a:solidFill>
                      <a:srgbClr val="FFFF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3"/>
          <p:cNvPicPr/>
          <p:nvPr/>
        </p:nvPicPr>
        <p:blipFill>
          <a:blip r:embed="rId2" cstate="print"/>
          <a:stretch/>
        </p:blipFill>
        <p:spPr>
          <a:xfrm>
            <a:off x="539640" y="404640"/>
            <a:ext cx="7864200" cy="6048360"/>
          </a:xfrm>
          <a:prstGeom prst="rect">
            <a:avLst/>
          </a:prstGeom>
          <a:ln>
            <a:noFill/>
          </a:ln>
        </p:spPr>
      </p:pic>
      <p:sp>
        <p:nvSpPr>
          <p:cNvPr id="191" name="CustomShape 1"/>
          <p:cNvSpPr/>
          <p:nvPr/>
        </p:nvSpPr>
        <p:spPr>
          <a:xfrm>
            <a:off x="1475640" y="2991960"/>
            <a:ext cx="6768360" cy="3052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0"/>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sp>
        <p:nvSpPr>
          <p:cNvPr id="192" name="CustomShape 2"/>
          <p:cNvSpPr/>
          <p:nvPr/>
        </p:nvSpPr>
        <p:spPr>
          <a:xfrm>
            <a:off x="1547640" y="1176840"/>
            <a:ext cx="6696360" cy="478080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0"/>
                </a:solidFill>
                <a:uFill>
                  <a:solidFill>
                    <a:srgbClr val="FFFFFF"/>
                  </a:solidFill>
                </a:uFill>
                <a:latin typeface="Times New Roman"/>
                <a:ea typeface="Calibri"/>
              </a:rPr>
              <a:t>В образовательной деятельности учитывает уровень усвоения программы воспитанниками, возраст, психофизиологические особенности детей, пользуется методами гендерного воспитания. Обеспечивает проявление детского творчества и самостоятельности детей в образовательной  деятельности, создаёт для этого все условия (зоны творчества, конструирования, чтения, игр, отдыха). Хорошо знает и умеет руководить игровой, трудовой, коммуникативной, познавательно-исследовательской, продуктивной деятельностью, грамотно организовывает прогулки и экскурсии, методически верно строит занятия в разновозрастной группе. Умеет разнообразно построить работу по развитию формирования у детей навыков культурного общения, взаимодействия друг с другом, воспитанию культурно-гигиенических навыков. Работает над достижением высокого уровня выполнения образовательной программы. В процессе самообразования использует информационно-коммуникативные технологии и при этом пополняет свою собственную методическую библиотеку.  Материалы, разрабатываемые педагогом, соответствуют нормативно-правовым актам. Опыт работы воспитателя содержит методический, дидактический материал.</a:t>
            </a:r>
            <a:endParaRPr lang="ru-RU" sz="14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Times New Roman"/>
                <a:ea typeface="Calibri"/>
              </a:rPr>
              <a:t> Созданная в группе развивающая предметно-пространственная среда соответствует виду дошкольного учреждения, содержанию образовательной деятельности, а также ФГОС; обеспечивает реализацию образовательной программы и интеграцию образовательных областей, учитывает гендерную специфику и обеспечивает среду как общим, так и специфическим материалом для девочек и мальчиков и индивидуальную комфортность каждого ребёнка. </a:t>
            </a:r>
            <a:endParaRPr lang="ru-RU"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3"/>
          <p:cNvPicPr/>
          <p:nvPr/>
        </p:nvPicPr>
        <p:blipFill>
          <a:blip r:embed="rId2" cstate="print"/>
          <a:stretch/>
        </p:blipFill>
        <p:spPr>
          <a:xfrm>
            <a:off x="323640" y="332640"/>
            <a:ext cx="8496720" cy="6192360"/>
          </a:xfrm>
          <a:prstGeom prst="rect">
            <a:avLst/>
          </a:prstGeom>
          <a:ln>
            <a:noFill/>
          </a:ln>
        </p:spPr>
      </p:pic>
      <p:sp>
        <p:nvSpPr>
          <p:cNvPr id="194" name="CustomShape 1"/>
          <p:cNvSpPr/>
          <p:nvPr/>
        </p:nvSpPr>
        <p:spPr>
          <a:xfrm>
            <a:off x="1475640" y="2991960"/>
            <a:ext cx="6768360" cy="3052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0"/>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graphicFrame>
        <p:nvGraphicFramePr>
          <p:cNvPr id="195" name="Table 2"/>
          <p:cNvGraphicFramePr/>
          <p:nvPr/>
        </p:nvGraphicFramePr>
        <p:xfrm>
          <a:off x="1907704" y="620689"/>
          <a:ext cx="5472608" cy="841502"/>
        </p:xfrm>
        <a:graphic>
          <a:graphicData uri="http://schemas.openxmlformats.org/drawingml/2006/table">
            <a:tbl>
              <a:tblPr/>
              <a:tblGrid>
                <a:gridCol w="5472608"/>
              </a:tblGrid>
              <a:tr h="576063">
                <a:tc>
                  <a:txBody>
                    <a:bodyPr/>
                    <a:lstStyle/>
                    <a:p>
                      <a:pPr algn="ctr">
                        <a:lnSpc>
                          <a:spcPct val="107000"/>
                        </a:lnSpc>
                      </a:pPr>
                      <a:endParaRPr lang="ru-RU" sz="1800" b="0" strike="noStrike" spc="-1" dirty="0" smtClean="0">
                        <a:solidFill>
                          <a:srgbClr val="000000"/>
                        </a:solidFill>
                        <a:uFill>
                          <a:solidFill>
                            <a:srgbClr val="FFFFFF"/>
                          </a:solidFill>
                        </a:uFill>
                        <a:latin typeface="Arial"/>
                      </a:endParaRPr>
                    </a:p>
                    <a:p>
                      <a:pPr algn="ctr">
                        <a:lnSpc>
                          <a:spcPct val="107000"/>
                        </a:lnSpc>
                      </a:pPr>
                      <a:r>
                        <a:rPr lang="ru-RU" sz="1400" b="1" i="1" strike="noStrike" spc="-1" dirty="0" smtClean="0">
                          <a:solidFill>
                            <a:srgbClr val="000000"/>
                          </a:solidFill>
                          <a:uFill>
                            <a:solidFill>
                              <a:srgbClr val="FFFFFF"/>
                            </a:solidFill>
                          </a:uFill>
                          <a:latin typeface="Times New Roman"/>
                          <a:ea typeface="Calibri"/>
                        </a:rPr>
                        <a:t>МОИ ДОСТИЖЕНИЯ</a:t>
                      </a:r>
                      <a:endParaRPr lang="ru-RU" sz="1400" b="0" strike="noStrike" spc="-1" dirty="0" smtClean="0">
                        <a:solidFill>
                          <a:srgbClr val="000000"/>
                        </a:solidFill>
                        <a:uFill>
                          <a:solidFill>
                            <a:srgbClr val="FFFFFF"/>
                          </a:solidFill>
                        </a:uFill>
                        <a:latin typeface="Arial"/>
                      </a:endParaRPr>
                    </a:p>
                    <a:p>
                      <a:pPr>
                        <a:lnSpc>
                          <a:spcPct val="107000"/>
                        </a:lnSpc>
                      </a:pPr>
                      <a:endParaRPr lang="ru-RU" sz="1400" b="0" strike="noStrike" spc="-1" dirty="0">
                        <a:solidFill>
                          <a:srgbClr val="000000"/>
                        </a:solidFill>
                        <a:uFill>
                          <a:solidFill>
                            <a:srgbClr val="FFFFFF"/>
                          </a:solidFill>
                        </a:uFill>
                        <a:latin typeface="Arial"/>
                      </a:endParaRPr>
                    </a:p>
                  </a:txBody>
                  <a:tcPr marL="114120" marR="114120">
                    <a:noFill/>
                  </a:tcPr>
                </a:tc>
              </a:tr>
            </a:tbl>
          </a:graphicData>
        </a:graphic>
      </p:graphicFrame>
      <p:pic>
        <p:nvPicPr>
          <p:cNvPr id="196" name="Picture 1"/>
          <p:cNvPicPr/>
          <p:nvPr/>
        </p:nvPicPr>
        <p:blipFill>
          <a:blip r:embed="rId3" cstate="print"/>
          <a:stretch/>
        </p:blipFill>
        <p:spPr>
          <a:xfrm rot="21216600">
            <a:off x="1539877" y="1847812"/>
            <a:ext cx="2859480" cy="3901680"/>
          </a:xfrm>
          <a:prstGeom prst="rect">
            <a:avLst/>
          </a:prstGeom>
          <a:ln>
            <a:noFill/>
          </a:ln>
        </p:spPr>
      </p:pic>
      <p:pic>
        <p:nvPicPr>
          <p:cNvPr id="197" name="Picture 2"/>
          <p:cNvPicPr/>
          <p:nvPr/>
        </p:nvPicPr>
        <p:blipFill>
          <a:blip r:embed="rId4" cstate="print"/>
          <a:stretch/>
        </p:blipFill>
        <p:spPr>
          <a:xfrm rot="347400">
            <a:off x="5036439" y="1685525"/>
            <a:ext cx="2736000" cy="3635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3"/>
          <p:cNvPicPr/>
          <p:nvPr/>
        </p:nvPicPr>
        <p:blipFill>
          <a:blip r:embed="rId2" cstate="print"/>
          <a:stretch/>
        </p:blipFill>
        <p:spPr>
          <a:xfrm>
            <a:off x="323640" y="332640"/>
            <a:ext cx="8496720" cy="6192360"/>
          </a:xfrm>
          <a:prstGeom prst="rect">
            <a:avLst/>
          </a:prstGeom>
          <a:ln>
            <a:noFill/>
          </a:ln>
        </p:spPr>
      </p:pic>
      <p:sp>
        <p:nvSpPr>
          <p:cNvPr id="199" name="CustomShape 1"/>
          <p:cNvSpPr/>
          <p:nvPr/>
        </p:nvSpPr>
        <p:spPr>
          <a:xfrm>
            <a:off x="1475640" y="2991960"/>
            <a:ext cx="6768360" cy="3052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0"/>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pic>
        <p:nvPicPr>
          <p:cNvPr id="201" name="Picture 1"/>
          <p:cNvPicPr/>
          <p:nvPr/>
        </p:nvPicPr>
        <p:blipFill>
          <a:blip r:embed="rId3" cstate="print"/>
          <a:stretch/>
        </p:blipFill>
        <p:spPr>
          <a:xfrm rot="21387600">
            <a:off x="1560960" y="1805040"/>
            <a:ext cx="3474720" cy="2880000"/>
          </a:xfrm>
          <a:prstGeom prst="rect">
            <a:avLst/>
          </a:prstGeom>
          <a:ln>
            <a:noFill/>
          </a:ln>
        </p:spPr>
      </p:pic>
      <p:pic>
        <p:nvPicPr>
          <p:cNvPr id="202" name="Picture 2"/>
          <p:cNvPicPr/>
          <p:nvPr/>
        </p:nvPicPr>
        <p:blipFill>
          <a:blip r:embed="rId4" cstate="print"/>
          <a:stretch/>
        </p:blipFill>
        <p:spPr>
          <a:xfrm rot="350400">
            <a:off x="5134680" y="848160"/>
            <a:ext cx="3200040" cy="2736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3"/>
          <p:cNvPicPr/>
          <p:nvPr/>
        </p:nvPicPr>
        <p:blipFill>
          <a:blip r:embed="rId2" cstate="print"/>
          <a:stretch/>
        </p:blipFill>
        <p:spPr>
          <a:xfrm>
            <a:off x="323640" y="404640"/>
            <a:ext cx="8568720" cy="6048360"/>
          </a:xfrm>
          <a:prstGeom prst="rect">
            <a:avLst/>
          </a:prstGeom>
          <a:ln>
            <a:noFill/>
          </a:ln>
        </p:spPr>
      </p:pic>
      <p:sp>
        <p:nvSpPr>
          <p:cNvPr id="204" name="CustomShape 1"/>
          <p:cNvSpPr/>
          <p:nvPr/>
        </p:nvSpPr>
        <p:spPr>
          <a:xfrm>
            <a:off x="1475640" y="2991960"/>
            <a:ext cx="6768360" cy="3052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0"/>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pic>
        <p:nvPicPr>
          <p:cNvPr id="206" name="Picture 1"/>
          <p:cNvPicPr/>
          <p:nvPr/>
        </p:nvPicPr>
        <p:blipFill>
          <a:blip r:embed="rId3" cstate="print"/>
          <a:stretch/>
        </p:blipFill>
        <p:spPr>
          <a:xfrm rot="21094800">
            <a:off x="1972080" y="1513800"/>
            <a:ext cx="2664000" cy="4029120"/>
          </a:xfrm>
          <a:prstGeom prst="rect">
            <a:avLst/>
          </a:prstGeom>
          <a:ln>
            <a:noFill/>
          </a:ln>
        </p:spPr>
      </p:pic>
      <p:pic>
        <p:nvPicPr>
          <p:cNvPr id="207" name="Picture 2"/>
          <p:cNvPicPr/>
          <p:nvPr/>
        </p:nvPicPr>
        <p:blipFill>
          <a:blip r:embed="rId4" cstate="print"/>
          <a:stretch/>
        </p:blipFill>
        <p:spPr>
          <a:xfrm rot="347400">
            <a:off x="4593600" y="1173600"/>
            <a:ext cx="3930120" cy="2059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icture 3"/>
          <p:cNvPicPr/>
          <p:nvPr/>
        </p:nvPicPr>
        <p:blipFill>
          <a:blip r:embed="rId2" cstate="print"/>
          <a:stretch/>
        </p:blipFill>
        <p:spPr>
          <a:xfrm>
            <a:off x="323640" y="332640"/>
            <a:ext cx="8568720" cy="6192360"/>
          </a:xfrm>
          <a:prstGeom prst="rect">
            <a:avLst/>
          </a:prstGeom>
          <a:ln>
            <a:noFill/>
          </a:ln>
        </p:spPr>
      </p:pic>
      <p:sp>
        <p:nvSpPr>
          <p:cNvPr id="209" name="CustomShape 1"/>
          <p:cNvSpPr/>
          <p:nvPr/>
        </p:nvSpPr>
        <p:spPr>
          <a:xfrm>
            <a:off x="1475640" y="2991960"/>
            <a:ext cx="6768360" cy="3052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ru-RU" sz="1400" b="0" strike="noStrike" spc="-1">
                <a:solidFill>
                  <a:srgbClr val="000000"/>
                </a:solidFill>
                <a:uFill>
                  <a:solidFill>
                    <a:srgbClr val="FFFFFF"/>
                  </a:solidFill>
                </a:uFill>
                <a:latin typeface="Times New Roman"/>
                <a:ea typeface="Calibri"/>
              </a:rPr>
              <a:t>      </a:t>
            </a:r>
            <a:endParaRPr lang="ru-RU" sz="1400" b="0" strike="noStrike" spc="-1">
              <a:solidFill>
                <a:srgbClr val="000000"/>
              </a:solidFill>
              <a:uFill>
                <a:solidFill>
                  <a:srgbClr val="FFFFFF"/>
                </a:solidFill>
              </a:uFill>
              <a:latin typeface="Arial"/>
            </a:endParaRPr>
          </a:p>
        </p:txBody>
      </p:sp>
      <p:sp>
        <p:nvSpPr>
          <p:cNvPr id="211" name="TextShape 3"/>
          <p:cNvSpPr txBox="1"/>
          <p:nvPr/>
        </p:nvSpPr>
        <p:spPr>
          <a:xfrm>
            <a:off x="502920" y="4985640"/>
            <a:ext cx="8183520" cy="1051200"/>
          </a:xfrm>
          <a:prstGeom prst="rect">
            <a:avLst/>
          </a:prstGeom>
          <a:noFill/>
          <a:ln>
            <a:noFill/>
          </a:ln>
        </p:spPr>
        <p:txBody>
          <a:bodyPr lIns="90000" tIns="45000" rIns="90000" bIns="45000" anchor="b"/>
          <a:lstStyle/>
          <a:p>
            <a:endParaRPr lang="ru-RU" sz="1800" b="0" strike="noStrike" spc="-1">
              <a:solidFill>
                <a:srgbClr val="000000"/>
              </a:solidFill>
              <a:uFill>
                <a:solidFill>
                  <a:srgbClr val="FFFFFF"/>
                </a:solidFill>
              </a:uFill>
              <a:latin typeface="Verdana"/>
            </a:endParaRPr>
          </a:p>
        </p:txBody>
      </p:sp>
      <p:pic>
        <p:nvPicPr>
          <p:cNvPr id="212" name="Picture 1"/>
          <p:cNvPicPr/>
          <p:nvPr/>
        </p:nvPicPr>
        <p:blipFill>
          <a:blip r:embed="rId3" cstate="print"/>
          <a:stretch/>
        </p:blipFill>
        <p:spPr>
          <a:xfrm rot="21114000">
            <a:off x="1119960" y="2340720"/>
            <a:ext cx="3121200" cy="2329200"/>
          </a:xfrm>
          <a:prstGeom prst="rect">
            <a:avLst/>
          </a:prstGeom>
          <a:ln>
            <a:noFill/>
          </a:ln>
        </p:spPr>
      </p:pic>
      <p:pic>
        <p:nvPicPr>
          <p:cNvPr id="213" name="Picture 2"/>
          <p:cNvPicPr/>
          <p:nvPr/>
        </p:nvPicPr>
        <p:blipFill>
          <a:blip r:embed="rId4" cstate="print"/>
          <a:stretch/>
        </p:blipFill>
        <p:spPr>
          <a:xfrm rot="276000">
            <a:off x="5271120" y="918360"/>
            <a:ext cx="2165760" cy="3168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TotalTime>
  <Words>5420</Words>
  <Application>Microsoft Office PowerPoint</Application>
  <PresentationFormat>Экран (4:3)</PresentationFormat>
  <Paragraphs>612</Paragraphs>
  <Slides>46</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46</vt:i4>
      </vt:variant>
    </vt:vector>
  </HeadingPairs>
  <TitlesOfParts>
    <vt:vector size="50" baseType="lpstr">
      <vt:lpstr>Office Theme</vt:lpstr>
      <vt:lpstr>Office Theme</vt:lpstr>
      <vt:lpstr>Office Theme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User</dc:creator>
  <dc:description/>
  <cp:lastModifiedBy>Военногородской ДС</cp:lastModifiedBy>
  <cp:revision>65</cp:revision>
  <dcterms:created xsi:type="dcterms:W3CDTF">2021-02-22T11:54:12Z</dcterms:created>
  <dcterms:modified xsi:type="dcterms:W3CDTF">2021-03-09T07:01:42Z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Экран (4:3)</vt:lpwstr>
  </property>
  <property fmtid="{D5CDD505-2E9C-101B-9397-08002B2CF9AE}" pid="10" name="ScaleCrop">
    <vt:bool>false</vt:bool>
  </property>
  <property fmtid="{D5CDD505-2E9C-101B-9397-08002B2CF9AE}" pid="11" name="ShareDoc">
    <vt:bool>false</vt:bool>
  </property>
  <property fmtid="{D5CDD505-2E9C-101B-9397-08002B2CF9AE}" pid="12" name="Slides">
    <vt:i4>46</vt:i4>
  </property>
</Properties>
</file>